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1" r:id="rId6"/>
  </p:sldMasterIdLst>
  <p:notesMasterIdLst>
    <p:notesMasterId r:id="rId27"/>
  </p:notesMasterIdLst>
  <p:sldIdLst>
    <p:sldId id="257" r:id="rId7"/>
    <p:sldId id="256" r:id="rId8"/>
    <p:sldId id="259" r:id="rId9"/>
    <p:sldId id="263" r:id="rId10"/>
    <p:sldId id="262" r:id="rId11"/>
    <p:sldId id="265" r:id="rId12"/>
    <p:sldId id="267" r:id="rId13"/>
    <p:sldId id="266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333399"/>
    <a:srgbClr val="003399"/>
    <a:srgbClr val="E6B4CD"/>
    <a:srgbClr val="7E007E"/>
    <a:srgbClr val="E7A1D0"/>
    <a:srgbClr val="FF66FF"/>
    <a:srgbClr val="FFA3E7"/>
    <a:srgbClr val="FF99CC"/>
    <a:srgbClr val="A3A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711" autoAdjust="0"/>
  </p:normalViewPr>
  <p:slideViewPr>
    <p:cSldViewPr snapToGrid="0" showGuides="1">
      <p:cViewPr varScale="1">
        <p:scale>
          <a:sx n="76" d="100"/>
          <a:sy n="76" d="100"/>
        </p:scale>
        <p:origin x="90" y="66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AD199-84E7-4B02-946C-8228043277CA}" type="datetimeFigureOut">
              <a:rPr lang="en-NZ" smtClean="0"/>
              <a:t>5/06/2015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4F3A9-50EB-4332-A73B-524B1BE172C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72180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2DB2FD-C5D4-4DA3-B9F9-0F06638135C6}" type="slidenum">
              <a:rPr lang="en-GB" smtClean="0">
                <a:solidFill>
                  <a:srgbClr val="000000"/>
                </a:solidFill>
              </a:rPr>
              <a:pPr/>
              <a:t>1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099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BEB757F-EFE3-45C5-A784-F4459E1CB8D7}" type="slidenum">
              <a:rPr lang="en-GB" sz="12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4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9900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ACE5D7-7981-4CC9-8F9A-072D732EFCA0}" type="slidenum">
              <a:rPr lang="en-GB" smtClean="0">
                <a:solidFill>
                  <a:srgbClr val="000000"/>
                </a:solidFill>
              </a:rPr>
              <a:pPr/>
              <a:t>3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8157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0E483C-98F1-496C-8C4A-84793C2E97C9}" type="slidenum">
              <a:rPr lang="en-GB" smtClean="0">
                <a:solidFill>
                  <a:srgbClr val="000000"/>
                </a:solidFill>
              </a:rPr>
              <a:pPr/>
              <a:t>5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8694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F3A9-50EB-4332-A73B-524B1BE172CC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3138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F00E-33D8-471C-B92F-318993791810}" type="datetimeFigureOut">
              <a:rPr lang="en-NZ" smtClean="0"/>
              <a:t>5/06/2015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82C5-2868-4950-9CEE-C53C0897AC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4050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F00E-33D8-471C-B92F-318993791810}" type="datetimeFigureOut">
              <a:rPr lang="en-NZ" smtClean="0"/>
              <a:t>5/06/2015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82C5-2868-4950-9CEE-C53C0897AC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2706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F00E-33D8-471C-B92F-318993791810}" type="datetimeFigureOut">
              <a:rPr lang="en-NZ" smtClean="0"/>
              <a:t>5/06/2015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82C5-2868-4950-9CEE-C53C0897AC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4384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C6FBF-4009-496F-88D2-5E49B0ECBF0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31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17D09-9CDE-4B1E-82D2-1A13319AC10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44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6F5CD-9C93-4768-BBC1-87D7ED00D98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743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3B7FF-20C5-4892-87CF-1C61F09FF68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01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9F8C3-E0CF-4FFA-9BDD-E5AA4850455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14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8B5AE-AFF2-401B-AD0D-924D55225C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266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F08CB-73B3-4346-81C5-E6939DCE5DF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6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4E8E0-FD41-438C-87AD-8ED7983FF9A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70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F00E-33D8-471C-B92F-318993791810}" type="datetimeFigureOut">
              <a:rPr lang="en-NZ" smtClean="0"/>
              <a:t>5/06/2015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82C5-2868-4950-9CEE-C53C0897AC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90069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08C5A-CC24-4068-B765-7DABE81317D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77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EF912-1A2D-44C9-80A4-9F09956CAC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5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715E7-DFD5-49FF-84A0-6EB9FFD4497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747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N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AB9A7-05AB-469F-90DD-9A52C232289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998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C6FBF-4009-496F-88D2-5E49B0ECBF0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635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17D09-9CDE-4B1E-82D2-1A13319AC10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13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6F5CD-9C93-4768-BBC1-87D7ED00D98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31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3B7FF-20C5-4892-87CF-1C61F09FF68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64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9F8C3-E0CF-4FFA-9BDD-E5AA4850455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524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8B5AE-AFF2-401B-AD0D-924D55225C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1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F00E-33D8-471C-B92F-318993791810}" type="datetimeFigureOut">
              <a:rPr lang="en-NZ" smtClean="0"/>
              <a:t>5/06/2015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82C5-2868-4950-9CEE-C53C0897AC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22296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F08CB-73B3-4346-81C5-E6939DCE5DF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16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4E8E0-FD41-438C-87AD-8ED7983FF9A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99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08C5A-CC24-4068-B765-7DABE81317D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20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EF912-1A2D-44C9-80A4-9F09956CAC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18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715E7-DFD5-49FF-84A0-6EB9FFD4497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11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N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AB9A7-05AB-469F-90DD-9A52C232289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3500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C6FBF-4009-496F-88D2-5E49B0ECBF0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70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17D09-9CDE-4B1E-82D2-1A13319AC10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647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6F5CD-9C93-4768-BBC1-87D7ED00D98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7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3B7FF-20C5-4892-87CF-1C61F09FF68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9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F00E-33D8-471C-B92F-318993791810}" type="datetimeFigureOut">
              <a:rPr lang="en-NZ" smtClean="0"/>
              <a:t>5/06/2015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82C5-2868-4950-9CEE-C53C0897AC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14776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9F8C3-E0CF-4FFA-9BDD-E5AA4850455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327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8B5AE-AFF2-401B-AD0D-924D55225C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915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F08CB-73B3-4346-81C5-E6939DCE5DF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703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4E8E0-FD41-438C-87AD-8ED7983FF9A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490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08C5A-CC24-4068-B765-7DABE81317D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816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EF912-1A2D-44C9-80A4-9F09956CAC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171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715E7-DFD5-49FF-84A0-6EB9FFD4497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62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N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AB9A7-05AB-469F-90DD-9A52C232289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412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C7DE0E-763E-48DD-B4E4-F52427901E6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066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8EDBFE-DE28-4455-A0BC-697616A9BB1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6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F00E-33D8-471C-B92F-318993791810}" type="datetimeFigureOut">
              <a:rPr lang="en-NZ" smtClean="0"/>
              <a:t>5/06/2015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82C5-2868-4950-9CEE-C53C0897AC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34138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2C6E0-6517-4966-8827-3FF87775F66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997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A262E8-F29A-416F-A3F5-09B58BDCD92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8325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8F5F2-2FF2-44B4-99EA-1B16FC50E4A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79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849CAB-46AC-4310-8460-B5E883D0F91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295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534C0-DCF2-4E73-82A6-526E02EF38E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150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D1B178-A025-46B8-89D9-314A569AAD6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212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BFCDB2-6380-4513-9BDD-011DF3FAF5F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804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BAB3A5-8FAD-4EE7-B5B1-7A84634B8C6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810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2B4371-B76C-42E0-B31F-F2326B3A64A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806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C7DE0E-763E-48DD-B4E4-F52427901E6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15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F00E-33D8-471C-B92F-318993791810}" type="datetimeFigureOut">
              <a:rPr lang="en-NZ" smtClean="0"/>
              <a:t>5/06/2015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82C5-2868-4950-9CEE-C53C0897AC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581580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8EDBFE-DE28-4455-A0BC-697616A9BB1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225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2C6E0-6517-4966-8827-3FF87775F66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237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A262E8-F29A-416F-A3F5-09B58BDCD92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62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8F5F2-2FF2-44B4-99EA-1B16FC50E4A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47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849CAB-46AC-4310-8460-B5E883D0F91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440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534C0-DCF2-4E73-82A6-526E02EF38E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728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D1B178-A025-46B8-89D9-314A569AAD6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333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BFCDB2-6380-4513-9BDD-011DF3FAF5F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312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BAB3A5-8FAD-4EE7-B5B1-7A84634B8C6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8153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2B4371-B76C-42E0-B31F-F2326B3A64A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8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F00E-33D8-471C-B92F-318993791810}" type="datetimeFigureOut">
              <a:rPr lang="en-NZ" smtClean="0"/>
              <a:t>5/06/2015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82C5-2868-4950-9CEE-C53C0897AC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2916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F00E-33D8-471C-B92F-318993791810}" type="datetimeFigureOut">
              <a:rPr lang="en-NZ" smtClean="0"/>
              <a:t>5/06/2015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82C5-2868-4950-9CEE-C53C0897AC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4969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F00E-33D8-471C-B92F-318993791810}" type="datetimeFigureOut">
              <a:rPr lang="en-NZ" smtClean="0"/>
              <a:t>5/06/2015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82C5-2868-4950-9CEE-C53C0897AC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9601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3F00E-33D8-471C-B92F-318993791810}" type="datetimeFigureOut">
              <a:rPr lang="en-NZ" smtClean="0"/>
              <a:t>5/06/2015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982C5-2868-4950-9CEE-C53C0897AC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5676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DE5B3E-875E-443E-94B3-46804AFED4A2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5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DE5B3E-875E-443E-94B3-46804AFED4A2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9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DE5B3E-875E-443E-94B3-46804AFED4A2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5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895D47-A484-4017-A081-1EEF379B3837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6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895D47-A484-4017-A081-1EEF379B3837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14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96B70B5E-CF0E-46FC-8D40-13083E16F2DB@bspg.co.n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615770" y="519114"/>
            <a:ext cx="9595024" cy="1470025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folHlink"/>
                </a:solidFill>
              </a:rPr>
              <a:t>Smokefree Mental Health Project</a:t>
            </a:r>
            <a:endParaRPr lang="en-GB" sz="4000" dirty="0">
              <a:solidFill>
                <a:schemeClr val="folHlink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15026" y="2276475"/>
            <a:ext cx="10471758" cy="115252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600" dirty="0" smtClean="0">
                <a:solidFill>
                  <a:schemeClr val="accent2"/>
                </a:solidFill>
              </a:rPr>
              <a:t>Achieving Smokefree Culture Change:</a:t>
            </a:r>
          </a:p>
          <a:p>
            <a:pPr marL="0" indent="0" algn="ctr" eaLnBrk="1" hangingPunct="1">
              <a:buNone/>
            </a:pPr>
            <a:r>
              <a:rPr lang="en-GB" sz="2800" dirty="0">
                <a:solidFill>
                  <a:srgbClr val="FF66CC"/>
                </a:solidFill>
              </a:rPr>
              <a:t>Guidance for Mental Health &amp; Addiction </a:t>
            </a:r>
            <a:r>
              <a:rPr lang="en-GB" sz="2800" dirty="0" smtClean="0">
                <a:solidFill>
                  <a:srgbClr val="FF66CC"/>
                </a:solidFill>
              </a:rPr>
              <a:t>Services in New Zealand</a:t>
            </a:r>
            <a:endParaRPr lang="en-GB" sz="2800" dirty="0">
              <a:solidFill>
                <a:srgbClr val="FF66CC"/>
              </a:solidFill>
            </a:endParaRPr>
          </a:p>
        </p:txBody>
      </p:sp>
      <p:sp>
        <p:nvSpPr>
          <p:cNvPr id="3076" name="Rectangle 52"/>
          <p:cNvSpPr>
            <a:spLocks noChangeArrowheads="1"/>
          </p:cNvSpPr>
          <p:nvPr/>
        </p:nvSpPr>
        <p:spPr bwMode="auto">
          <a:xfrm rot="-5400000">
            <a:off x="-2984325" y="2984324"/>
            <a:ext cx="6858003" cy="889351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4000" dirty="0" smtClean="0">
                <a:solidFill>
                  <a:srgbClr val="FFFFFF"/>
                </a:solidFill>
              </a:rPr>
              <a:t>UKNSC Conference 2015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2208213" y="3789364"/>
            <a:ext cx="77724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dirty="0">
                <a:solidFill>
                  <a:srgbClr val="99CC00"/>
                </a:solidFill>
              </a:rPr>
              <a:t>  Funded by the Ministry of Health Pathway to Smokefree New Zealand 2025 Innovation Fund Project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000" dirty="0">
              <a:solidFill>
                <a:srgbClr val="99CC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800" dirty="0" smtClean="0">
                <a:solidFill>
                  <a:srgbClr val="CC00FF"/>
                </a:solidFill>
              </a:rPr>
              <a:t>Presented by Kim </a:t>
            </a:r>
            <a:r>
              <a:rPr lang="en-US" sz="1800" dirty="0">
                <a:solidFill>
                  <a:srgbClr val="CC00FF"/>
                </a:solidFill>
              </a:rPr>
              <a:t>Williams</a:t>
            </a:r>
            <a:endParaRPr lang="en-GB" sz="1800" dirty="0">
              <a:solidFill>
                <a:srgbClr val="CC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29" y="5203061"/>
            <a:ext cx="1801368" cy="126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7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5677" y="250523"/>
            <a:ext cx="5545734" cy="515006"/>
          </a:xfrm>
          <a:prstGeom prst="round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/>
              <a:t>What does smokefree role-modelling look like?</a:t>
            </a:r>
            <a:endParaRPr lang="en-NZ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6315807" y="249218"/>
            <a:ext cx="5545734" cy="515006"/>
          </a:xfrm>
          <a:prstGeom prst="round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/>
              <a:t>What does undermining behaviour look like?</a:t>
            </a:r>
            <a:endParaRPr lang="en-NZ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25677" y="989208"/>
            <a:ext cx="55645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>
                <a:solidFill>
                  <a:srgbClr val="002060"/>
                </a:solidFill>
              </a:rPr>
              <a:t>All staff understand that providing a smokefree environment policy sends a message that stopping smoking is important; they feel empowered to actively offer smokefree support </a:t>
            </a:r>
            <a:r>
              <a:rPr lang="en-NZ" sz="1400" b="1" dirty="0" smtClean="0">
                <a:solidFill>
                  <a:srgbClr val="B3D9FF"/>
                </a:solidFill>
              </a:rPr>
              <a:t>(Principle 1)</a:t>
            </a:r>
            <a:endParaRPr lang="en-NZ" sz="1400" b="1" dirty="0">
              <a:solidFill>
                <a:srgbClr val="B3D9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677" y="1878183"/>
            <a:ext cx="5564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>
                <a:solidFill>
                  <a:srgbClr val="002060"/>
                </a:solidFill>
              </a:rPr>
              <a:t>Smokefree Training is mandatory for all staff </a:t>
            </a:r>
            <a:r>
              <a:rPr lang="en-NZ" sz="1400" b="1" dirty="0" smtClean="0">
                <a:solidFill>
                  <a:srgbClr val="B3D9FF"/>
                </a:solidFill>
              </a:rPr>
              <a:t>(Principle 2)</a:t>
            </a:r>
            <a:endParaRPr lang="en-NZ" sz="1400" b="1" dirty="0">
              <a:solidFill>
                <a:srgbClr val="B3D9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885" y="2446856"/>
            <a:ext cx="5564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>
                <a:solidFill>
                  <a:srgbClr val="002060"/>
                </a:solidFill>
              </a:rPr>
              <a:t>Tobacco use is assessed as part of all MH&amp;AS well-being assessments </a:t>
            </a:r>
            <a:r>
              <a:rPr lang="en-NZ" sz="1400" b="1" dirty="0" smtClean="0">
                <a:solidFill>
                  <a:srgbClr val="B3D9FF"/>
                </a:solidFill>
              </a:rPr>
              <a:t>(Principle 3)</a:t>
            </a:r>
            <a:endParaRPr lang="en-NZ" sz="1400" b="1" dirty="0">
              <a:solidFill>
                <a:srgbClr val="B3D9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093" y="3367103"/>
            <a:ext cx="51983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>
                <a:solidFill>
                  <a:srgbClr val="002060"/>
                </a:solidFill>
              </a:rPr>
              <a:t>Smokefree support is a component of all MH&amp;AS recovery plans when a person is not smokefree &amp; the smokefree journey is shared across support networks </a:t>
            </a:r>
            <a:r>
              <a:rPr lang="en-NZ" sz="1400" b="1" dirty="0" smtClean="0">
                <a:solidFill>
                  <a:srgbClr val="B3D9FF"/>
                </a:solidFill>
              </a:rPr>
              <a:t>(Principle 4)</a:t>
            </a:r>
            <a:endParaRPr lang="en-NZ" sz="1400" b="1" dirty="0">
              <a:solidFill>
                <a:srgbClr val="B3D9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094" y="4389793"/>
            <a:ext cx="5564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>
                <a:solidFill>
                  <a:srgbClr val="002060"/>
                </a:solidFill>
              </a:rPr>
              <a:t>All staff believe that they have a duty of care to role model smokefree behaviour during work hours </a:t>
            </a:r>
            <a:r>
              <a:rPr lang="en-NZ" sz="1400" b="1" dirty="0" smtClean="0">
                <a:solidFill>
                  <a:srgbClr val="B3D9FF"/>
                </a:solidFill>
              </a:rPr>
              <a:t>(Principle 5)</a:t>
            </a:r>
            <a:endParaRPr lang="en-NZ" sz="1400" b="1" dirty="0">
              <a:solidFill>
                <a:srgbClr val="B3D9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6885" y="5186000"/>
            <a:ext cx="50542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>
                <a:solidFill>
                  <a:srgbClr val="002060"/>
                </a:solidFill>
              </a:rPr>
              <a:t>All staff take every opportunity to have SFMCs with all service users who are not smokefree as part of routine best practice </a:t>
            </a:r>
            <a:r>
              <a:rPr lang="en-NZ" sz="1400" b="1" dirty="0" smtClean="0">
                <a:solidFill>
                  <a:srgbClr val="B3D9FF"/>
                </a:solidFill>
              </a:rPr>
              <a:t>(Principle 4)</a:t>
            </a:r>
            <a:endParaRPr lang="en-NZ" sz="1400" b="1" dirty="0">
              <a:solidFill>
                <a:srgbClr val="B3D9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678" y="5925100"/>
            <a:ext cx="5545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>
                <a:solidFill>
                  <a:srgbClr val="002060"/>
                </a:solidFill>
              </a:rPr>
              <a:t>All staff are provided adapted SFMCs &amp; supported to manage nicotine withdrawal </a:t>
            </a:r>
            <a:r>
              <a:rPr lang="en-NZ" sz="1400" b="1" dirty="0" smtClean="0">
                <a:solidFill>
                  <a:srgbClr val="B3D9FF"/>
                </a:solidFill>
              </a:rPr>
              <a:t>(Principle 6)</a:t>
            </a:r>
            <a:endParaRPr lang="en-NZ" sz="1400" b="1" dirty="0">
              <a:solidFill>
                <a:srgbClr val="B3D9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2702" y="940905"/>
            <a:ext cx="53855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>
                <a:solidFill>
                  <a:srgbClr val="002060"/>
                </a:solidFill>
              </a:rPr>
              <a:t>When staff, patient &amp; visitor breaching of smokefree environments go unaddressed; staff feel detached from their role in promoting smokefree lifestyles for service users &amp; their own workforce</a:t>
            </a:r>
            <a:endParaRPr lang="en-NZ" sz="14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2" y="1672329"/>
            <a:ext cx="52603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>
                <a:solidFill>
                  <a:srgbClr val="002060"/>
                </a:solidFill>
              </a:rPr>
              <a:t>Smokefree Training is optional; some staff perceive smokefree training is less important because it’s not mandatory; mixed smokefree messaging continues</a:t>
            </a:r>
            <a:endParaRPr lang="en-NZ" sz="14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7476" y="2446856"/>
            <a:ext cx="5564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>
                <a:solidFill>
                  <a:srgbClr val="002060"/>
                </a:solidFill>
              </a:rPr>
              <a:t>Tobacco use is not addressed because it’s perceived as less of a health risk than other substance use and/or their MH &amp;/or addiction</a:t>
            </a:r>
            <a:endParaRPr lang="en-NZ" sz="14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2702" y="3390108"/>
            <a:ext cx="5404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>
                <a:solidFill>
                  <a:srgbClr val="002060"/>
                </a:solidFill>
              </a:rPr>
              <a:t>Smokefree support is not addressed in recovery plans because the relationship between tobacco use &amp; MH&amp;A is not understood</a:t>
            </a:r>
            <a:endParaRPr lang="en-NZ" sz="14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42702" y="4105792"/>
            <a:ext cx="54137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>
                <a:solidFill>
                  <a:srgbClr val="002060"/>
                </a:solidFill>
              </a:rPr>
              <a:t>Staff smoke with service users</a:t>
            </a:r>
          </a:p>
          <a:p>
            <a:r>
              <a:rPr lang="en-NZ" sz="1400" dirty="0" smtClean="0">
                <a:solidFill>
                  <a:srgbClr val="002060"/>
                </a:solidFill>
              </a:rPr>
              <a:t>Staff perceive that accompanying service users on smoke breaks is an opportunity for rapport building &amp; assessment of MH status</a:t>
            </a:r>
            <a:endParaRPr lang="en-NZ" sz="14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94370" y="5060083"/>
            <a:ext cx="5301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>
                <a:solidFill>
                  <a:srgbClr val="002060"/>
                </a:solidFill>
              </a:rPr>
              <a:t>Medical staff on inpatient wards overtly allocate smoke breaks &amp; staff accompany service users for safety reasons</a:t>
            </a:r>
            <a:endParaRPr lang="en-NZ" sz="14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94370" y="5851354"/>
            <a:ext cx="51953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>
                <a:solidFill>
                  <a:srgbClr val="002060"/>
                </a:solidFill>
              </a:rPr>
              <a:t>Staff return from breaks smelling of tobacco smoke &amp; visibly handling tobacco paraphernalia; staff who smoke are less likely to offer smokefree support to service users</a:t>
            </a:r>
            <a:endParaRPr lang="en-NZ" sz="1400" dirty="0">
              <a:solidFill>
                <a:srgbClr val="00206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5668987" y="1034059"/>
            <a:ext cx="656217" cy="484632"/>
          </a:xfrm>
          <a:prstGeom prst="rightArrow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3" name="Right Arrow 22"/>
          <p:cNvSpPr/>
          <p:nvPr/>
        </p:nvSpPr>
        <p:spPr>
          <a:xfrm>
            <a:off x="5659590" y="1774291"/>
            <a:ext cx="656217" cy="484632"/>
          </a:xfrm>
          <a:prstGeom prst="rightArrow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4" name="Right Arrow 23"/>
          <p:cNvSpPr/>
          <p:nvPr/>
        </p:nvSpPr>
        <p:spPr>
          <a:xfrm>
            <a:off x="5646025" y="3445883"/>
            <a:ext cx="656217" cy="484632"/>
          </a:xfrm>
          <a:prstGeom prst="rightArrow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Right Arrow 24"/>
          <p:cNvSpPr/>
          <p:nvPr/>
        </p:nvSpPr>
        <p:spPr>
          <a:xfrm>
            <a:off x="5668987" y="2576922"/>
            <a:ext cx="656217" cy="484632"/>
          </a:xfrm>
          <a:prstGeom prst="rightArrow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6" name="Right Arrow 25"/>
          <p:cNvSpPr/>
          <p:nvPr/>
        </p:nvSpPr>
        <p:spPr>
          <a:xfrm>
            <a:off x="5646025" y="4351112"/>
            <a:ext cx="656217" cy="484632"/>
          </a:xfrm>
          <a:prstGeom prst="rightArrow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7" name="Right Arrow 26"/>
          <p:cNvSpPr/>
          <p:nvPr/>
        </p:nvSpPr>
        <p:spPr>
          <a:xfrm>
            <a:off x="5641850" y="5176740"/>
            <a:ext cx="656217" cy="484632"/>
          </a:xfrm>
          <a:prstGeom prst="rightArrow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8" name="Right Arrow 27"/>
          <p:cNvSpPr/>
          <p:nvPr/>
        </p:nvSpPr>
        <p:spPr>
          <a:xfrm>
            <a:off x="5636893" y="5916385"/>
            <a:ext cx="656217" cy="484632"/>
          </a:xfrm>
          <a:prstGeom prst="rightArrow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969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02081"/>
          </a:xfrm>
          <a:solidFill>
            <a:srgbClr val="92D050"/>
          </a:solidFill>
        </p:spPr>
        <p:txBody>
          <a:bodyPr/>
          <a:lstStyle/>
          <a:p>
            <a:r>
              <a:rPr lang="en-NZ" sz="3200" dirty="0" smtClean="0">
                <a:solidFill>
                  <a:schemeClr val="bg1"/>
                </a:solidFill>
              </a:rPr>
              <a:t>Step 3. Design &amp; implement Smokefree systems &amp; processes:</a:t>
            </a:r>
            <a:br>
              <a:rPr lang="en-NZ" sz="3200" dirty="0" smtClean="0">
                <a:solidFill>
                  <a:schemeClr val="bg1"/>
                </a:solidFill>
              </a:rPr>
            </a:br>
            <a:r>
              <a:rPr lang="en-NZ" sz="2800" dirty="0" smtClean="0">
                <a:solidFill>
                  <a:schemeClr val="bg1"/>
                </a:solidFill>
              </a:rPr>
              <a:t>Smokefree Best Practice Checklist for MH&amp;AS managers</a:t>
            </a:r>
            <a:endParaRPr lang="en-NZ" sz="2800" dirty="0">
              <a:solidFill>
                <a:schemeClr val="bg1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9183" y="1117165"/>
            <a:ext cx="3614737" cy="1692771"/>
          </a:xfrm>
          <a:prstGeom prst="rect">
            <a:avLst/>
          </a:prstGeom>
          <a:solidFill>
            <a:srgbClr val="FFFFFF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800"/>
              </a:spcAft>
            </a:pPr>
            <a:r>
              <a:rPr lang="en-NZ" sz="1200" b="1" dirty="0">
                <a:solidFill>
                  <a:srgbClr val="92D050"/>
                </a:solidFill>
                <a:latin typeface="+mn-lt"/>
              </a:rPr>
              <a:t>Principle 1: </a:t>
            </a:r>
          </a:p>
          <a:p>
            <a:pPr>
              <a:spcAft>
                <a:spcPts val="800"/>
              </a:spcAft>
            </a:pPr>
            <a:r>
              <a:rPr lang="en-NZ" sz="1200" dirty="0">
                <a:solidFill>
                  <a:srgbClr val="002060"/>
                </a:solidFill>
                <a:latin typeface="+mn-lt"/>
              </a:rPr>
              <a:t>Does your service have a smokefree environmental policy</a:t>
            </a:r>
            <a:r>
              <a:rPr lang="en-NZ" sz="1200" dirty="0" smtClean="0">
                <a:solidFill>
                  <a:srgbClr val="002060"/>
                </a:solidFill>
                <a:latin typeface="+mn-lt"/>
              </a:rPr>
              <a:t>? Yes □ No □</a:t>
            </a:r>
            <a:endParaRPr lang="en-NZ" sz="1200" dirty="0">
              <a:solidFill>
                <a:srgbClr val="002060"/>
              </a:solidFill>
              <a:latin typeface="+mn-lt"/>
            </a:endParaRPr>
          </a:p>
          <a:p>
            <a:pPr>
              <a:spcAft>
                <a:spcPts val="800"/>
              </a:spcAft>
            </a:pPr>
            <a:r>
              <a:rPr lang="en-NZ" sz="1200" dirty="0">
                <a:solidFill>
                  <a:srgbClr val="002060"/>
                </a:solidFill>
                <a:latin typeface="+mn-lt"/>
              </a:rPr>
              <a:t>If yes, is this an overarching organisational (DHB) policy? </a:t>
            </a:r>
            <a:r>
              <a:rPr lang="en-NZ" sz="1200" dirty="0" smtClean="0">
                <a:solidFill>
                  <a:srgbClr val="002060"/>
                </a:solidFill>
                <a:latin typeface="+mn-lt"/>
              </a:rPr>
              <a:t>Yes □ No □</a:t>
            </a:r>
            <a:endParaRPr lang="en-NZ" sz="1200" dirty="0">
              <a:solidFill>
                <a:srgbClr val="002060"/>
              </a:solidFill>
              <a:latin typeface="+mn-lt"/>
            </a:endParaRPr>
          </a:p>
          <a:p>
            <a:pPr>
              <a:spcAft>
                <a:spcPts val="800"/>
              </a:spcAft>
            </a:pPr>
            <a:r>
              <a:rPr lang="en-NZ" sz="1200" dirty="0">
                <a:solidFill>
                  <a:srgbClr val="002060"/>
                </a:solidFill>
                <a:latin typeface="+mn-lt"/>
              </a:rPr>
              <a:t>If yes, is this your own service’s policy e.g. a DHB contractual requirement</a:t>
            </a:r>
            <a:r>
              <a:rPr lang="en-NZ" sz="1200" dirty="0" smtClean="0">
                <a:solidFill>
                  <a:srgbClr val="002060"/>
                </a:solidFill>
                <a:latin typeface="+mn-lt"/>
              </a:rPr>
              <a:t>? Yes □ No □</a:t>
            </a:r>
            <a:endParaRPr lang="en-US" sz="1200" dirty="0">
              <a:latin typeface="+mn-lt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037194" y="1117165"/>
            <a:ext cx="3598862" cy="3818090"/>
          </a:xfrm>
          <a:prstGeom prst="rect">
            <a:avLst/>
          </a:prstGeom>
          <a:solidFill>
            <a:srgbClr val="FFFFFF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800"/>
              </a:spcAft>
            </a:pPr>
            <a:r>
              <a:rPr lang="en-NZ" sz="1200" b="1" dirty="0">
                <a:solidFill>
                  <a:srgbClr val="92D050"/>
                </a:solidFill>
                <a:latin typeface="+mn-lt"/>
              </a:rPr>
              <a:t>Principle 2:</a:t>
            </a:r>
          </a:p>
          <a:p>
            <a:pPr>
              <a:spcAft>
                <a:spcPts val="800"/>
              </a:spcAft>
            </a:pPr>
            <a:r>
              <a:rPr lang="en-NZ" sz="1200" dirty="0">
                <a:solidFill>
                  <a:srgbClr val="002060"/>
                </a:solidFill>
                <a:latin typeface="+mn-lt"/>
              </a:rPr>
              <a:t>Is it mandatory within your service that all clinical and non-clinical staff (including those in management and leadership roles) attend smokefree training aimed at addressing your staffs’ understanding of what smokefree commitment is and how it is demonstrated in best </a:t>
            </a:r>
            <a:r>
              <a:rPr lang="en-NZ" sz="1200" dirty="0" smtClean="0">
                <a:solidFill>
                  <a:srgbClr val="002060"/>
                </a:solidFill>
                <a:latin typeface="+mn-lt"/>
              </a:rPr>
              <a:t>practice? Yes □ No □</a:t>
            </a:r>
            <a:endParaRPr lang="en-NZ" sz="1200" dirty="0">
              <a:solidFill>
                <a:srgbClr val="002060"/>
              </a:solidFill>
              <a:latin typeface="+mn-lt"/>
            </a:endParaRPr>
          </a:p>
          <a:p>
            <a:pPr>
              <a:spcAft>
                <a:spcPts val="800"/>
              </a:spcAft>
            </a:pPr>
            <a:r>
              <a:rPr lang="en-NZ" sz="1200" dirty="0">
                <a:solidFill>
                  <a:srgbClr val="002060"/>
                </a:solidFill>
                <a:latin typeface="+mn-lt"/>
              </a:rPr>
              <a:t>Do you as a Manager/Team Leader complete this training</a:t>
            </a:r>
            <a:r>
              <a:rPr lang="en-NZ" sz="1200" dirty="0" smtClean="0">
                <a:solidFill>
                  <a:srgbClr val="002060"/>
                </a:solidFill>
                <a:latin typeface="+mn-lt"/>
              </a:rPr>
              <a:t>? Yes □ No □</a:t>
            </a:r>
            <a:endParaRPr lang="en-NZ" sz="1200" dirty="0">
              <a:solidFill>
                <a:srgbClr val="002060"/>
              </a:solidFill>
              <a:latin typeface="+mn-lt"/>
            </a:endParaRPr>
          </a:p>
          <a:p>
            <a:pPr>
              <a:spcAft>
                <a:spcPts val="800"/>
              </a:spcAft>
            </a:pPr>
            <a:r>
              <a:rPr lang="en-NZ" sz="1200" dirty="0">
                <a:solidFill>
                  <a:srgbClr val="002060"/>
                </a:solidFill>
                <a:latin typeface="+mn-lt"/>
              </a:rPr>
              <a:t>Do you as a manager/team leader and all your staff complete the Ministry of Health’s ‘ABC’ online training for health professionals? </a:t>
            </a:r>
            <a:r>
              <a:rPr lang="en-NZ" sz="1200" dirty="0" smtClean="0">
                <a:solidFill>
                  <a:srgbClr val="002060"/>
                </a:solidFill>
                <a:latin typeface="+mn-lt"/>
              </a:rPr>
              <a:t>Yes □ No □</a:t>
            </a:r>
            <a:endParaRPr lang="en-NZ" sz="1200" dirty="0">
              <a:solidFill>
                <a:srgbClr val="002060"/>
              </a:solidFill>
              <a:latin typeface="+mn-lt"/>
            </a:endParaRPr>
          </a:p>
          <a:p>
            <a:pPr>
              <a:spcAft>
                <a:spcPts val="800"/>
              </a:spcAft>
            </a:pPr>
            <a:r>
              <a:rPr lang="en-NZ" sz="1200" dirty="0">
                <a:solidFill>
                  <a:srgbClr val="002060"/>
                </a:solidFill>
                <a:latin typeface="+mn-lt"/>
              </a:rPr>
              <a:t>Do you as a Manager/Team Leader monitor your staffs’ completion of this training? </a:t>
            </a:r>
            <a:r>
              <a:rPr lang="en-NZ" sz="1200" dirty="0" smtClean="0">
                <a:solidFill>
                  <a:srgbClr val="002060"/>
                </a:solidFill>
                <a:latin typeface="+mn-lt"/>
              </a:rPr>
              <a:t>Yes □ No □</a:t>
            </a:r>
            <a:endParaRPr lang="en-NZ" sz="1200" dirty="0">
              <a:solidFill>
                <a:srgbClr val="002060"/>
              </a:solidFill>
              <a:latin typeface="+mn-lt"/>
            </a:endParaRPr>
          </a:p>
          <a:p>
            <a:pPr>
              <a:spcAft>
                <a:spcPts val="800"/>
              </a:spcAft>
            </a:pPr>
            <a:r>
              <a:rPr lang="en-NZ" sz="1200" dirty="0">
                <a:solidFill>
                  <a:srgbClr val="002060"/>
                </a:solidFill>
                <a:latin typeface="+mn-lt"/>
              </a:rPr>
              <a:t>Do you as a manager/team leader monitor your staff’s completion of this training</a:t>
            </a:r>
            <a:r>
              <a:rPr lang="en-NZ" sz="1200" dirty="0" smtClean="0">
                <a:solidFill>
                  <a:srgbClr val="002060"/>
                </a:solidFill>
                <a:latin typeface="+mn-lt"/>
              </a:rPr>
              <a:t>? Yes □ No □</a:t>
            </a:r>
            <a:endParaRPr lang="en-US" sz="1200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037194" y="5052689"/>
            <a:ext cx="3749112" cy="1567598"/>
          </a:xfrm>
          <a:prstGeom prst="rect">
            <a:avLst/>
          </a:prstGeom>
          <a:solidFill>
            <a:srgbClr val="FFFFFF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800"/>
              </a:spcAft>
            </a:pPr>
            <a:r>
              <a:rPr lang="en-NZ" sz="1200" b="1" dirty="0">
                <a:solidFill>
                  <a:srgbClr val="92D050"/>
                </a:solidFill>
                <a:latin typeface="+mn-lt"/>
              </a:rPr>
              <a:t>Principle 4:</a:t>
            </a:r>
          </a:p>
          <a:p>
            <a:pPr>
              <a:spcAft>
                <a:spcPts val="800"/>
              </a:spcAft>
            </a:pPr>
            <a:r>
              <a:rPr lang="en-NZ" sz="1200" dirty="0">
                <a:solidFill>
                  <a:srgbClr val="002060"/>
                </a:solidFill>
                <a:latin typeface="+mn-lt"/>
              </a:rPr>
              <a:t>Does your service require all staff to provide a smokefree support plan* for all service users identified as currently smoking tobacco</a:t>
            </a:r>
            <a:r>
              <a:rPr lang="en-NZ" sz="1200" dirty="0" smtClean="0">
                <a:solidFill>
                  <a:srgbClr val="002060"/>
                </a:solidFill>
                <a:latin typeface="+mn-lt"/>
              </a:rPr>
              <a:t>? Yes □ No □</a:t>
            </a:r>
            <a:endParaRPr lang="en-NZ" sz="1200" dirty="0">
              <a:solidFill>
                <a:srgbClr val="002060"/>
              </a:solidFill>
              <a:latin typeface="+mn-lt"/>
            </a:endParaRPr>
          </a:p>
          <a:p>
            <a:pPr>
              <a:spcAft>
                <a:spcPts val="800"/>
              </a:spcAft>
            </a:pPr>
            <a:r>
              <a:rPr lang="en-NZ" sz="1200" dirty="0">
                <a:solidFill>
                  <a:srgbClr val="002060"/>
                </a:solidFill>
                <a:latin typeface="+mn-lt"/>
              </a:rPr>
              <a:t>Does your service require staff to record this Smokefree intervention in service user files</a:t>
            </a:r>
            <a:r>
              <a:rPr lang="en-NZ" sz="1200" dirty="0" smtClean="0">
                <a:solidFill>
                  <a:srgbClr val="002060"/>
                </a:solidFill>
                <a:latin typeface="+mn-lt"/>
              </a:rPr>
              <a:t>? Yes □ No □</a:t>
            </a:r>
            <a:endParaRPr lang="en-NZ" sz="1200" dirty="0">
              <a:solidFill>
                <a:srgbClr val="002060"/>
              </a:solidFill>
              <a:latin typeface="+mn-lt"/>
            </a:endParaRPr>
          </a:p>
          <a:p>
            <a:pPr>
              <a:spcAft>
                <a:spcPts val="800"/>
              </a:spcAft>
            </a:pPr>
            <a:endParaRPr lang="en-NZ" sz="9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Aft>
                <a:spcPts val="800"/>
              </a:spcAft>
            </a:pPr>
            <a:endParaRPr lang="en-NZ" sz="9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9183" y="2925020"/>
            <a:ext cx="3856499" cy="3695267"/>
          </a:xfrm>
          <a:prstGeom prst="rect">
            <a:avLst/>
          </a:prstGeom>
          <a:solidFill>
            <a:srgbClr val="FFFFFF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800"/>
              </a:spcAft>
            </a:pPr>
            <a:r>
              <a:rPr lang="en-NZ" sz="1200" b="1" dirty="0">
                <a:solidFill>
                  <a:srgbClr val="92D050"/>
                </a:solidFill>
                <a:latin typeface="+mn-lt"/>
              </a:rPr>
              <a:t>Principle </a:t>
            </a:r>
            <a:r>
              <a:rPr lang="en-NZ" sz="1200" b="1" dirty="0" smtClean="0">
                <a:solidFill>
                  <a:srgbClr val="92D050"/>
                </a:solidFill>
                <a:latin typeface="+mn-lt"/>
              </a:rPr>
              <a:t>5:</a:t>
            </a:r>
          </a:p>
          <a:p>
            <a:pPr>
              <a:spcAft>
                <a:spcPts val="800"/>
              </a:spcAft>
            </a:pPr>
            <a:r>
              <a:rPr lang="en-NZ" sz="1200" dirty="0" smtClean="0">
                <a:solidFill>
                  <a:srgbClr val="002060"/>
                </a:solidFill>
                <a:latin typeface="+mn-lt"/>
              </a:rPr>
              <a:t>As </a:t>
            </a:r>
            <a:r>
              <a:rPr lang="en-NZ" sz="1200" dirty="0">
                <a:solidFill>
                  <a:srgbClr val="002060"/>
                </a:solidFill>
                <a:latin typeface="+mn-lt"/>
              </a:rPr>
              <a:t>a service manager/team leader do you follow specific procedures aimed at supporting staff &amp; service user compliance with your service’s Smokefree policy expectations (e.g. not smoking within your service’s buildings &amp; grounds)? </a:t>
            </a:r>
            <a:r>
              <a:rPr lang="en-NZ" sz="1200" dirty="0" smtClean="0">
                <a:solidFill>
                  <a:srgbClr val="002060"/>
                </a:solidFill>
                <a:latin typeface="+mn-lt"/>
              </a:rPr>
              <a:t>Yes □ No □</a:t>
            </a:r>
            <a:endParaRPr lang="en-NZ" sz="1200" dirty="0">
              <a:solidFill>
                <a:srgbClr val="002060"/>
              </a:solidFill>
              <a:latin typeface="+mn-lt"/>
            </a:endParaRPr>
          </a:p>
          <a:p>
            <a:pPr>
              <a:spcAft>
                <a:spcPts val="800"/>
              </a:spcAft>
            </a:pPr>
            <a:r>
              <a:rPr lang="en-NZ" sz="1200" dirty="0">
                <a:solidFill>
                  <a:srgbClr val="002060"/>
                </a:solidFill>
                <a:latin typeface="+mn-lt"/>
              </a:rPr>
              <a:t>Are there consistent consequences for staff and/or service user non-compliance of your service’s Smokefree policy expectations? </a:t>
            </a:r>
            <a:r>
              <a:rPr lang="en-NZ" sz="1200" dirty="0" smtClean="0">
                <a:solidFill>
                  <a:srgbClr val="002060"/>
                </a:solidFill>
                <a:latin typeface="+mn-lt"/>
              </a:rPr>
              <a:t>Yes □ No □</a:t>
            </a:r>
            <a:endParaRPr lang="en-NZ" sz="1200" dirty="0">
              <a:solidFill>
                <a:srgbClr val="002060"/>
              </a:solidFill>
              <a:latin typeface="+mn-lt"/>
            </a:endParaRPr>
          </a:p>
          <a:p>
            <a:pPr>
              <a:spcAft>
                <a:spcPts val="800"/>
              </a:spcAft>
            </a:pPr>
            <a:r>
              <a:rPr lang="en-NZ" sz="1200" dirty="0">
                <a:solidFill>
                  <a:srgbClr val="002060"/>
                </a:solidFill>
                <a:latin typeface="+mn-lt"/>
              </a:rPr>
              <a:t>Do any of your staff accompany service users when they (service users) are smoking – either on or off site? </a:t>
            </a:r>
            <a:r>
              <a:rPr lang="en-NZ" sz="1200" dirty="0" smtClean="0">
                <a:solidFill>
                  <a:srgbClr val="002060"/>
                </a:solidFill>
                <a:latin typeface="+mn-lt"/>
              </a:rPr>
              <a:t>Yes □ No □</a:t>
            </a:r>
            <a:endParaRPr lang="en-NZ" sz="1200" dirty="0">
              <a:solidFill>
                <a:srgbClr val="002060"/>
              </a:solidFill>
              <a:latin typeface="+mn-lt"/>
            </a:endParaRPr>
          </a:p>
          <a:p>
            <a:pPr>
              <a:spcAft>
                <a:spcPts val="800"/>
              </a:spcAft>
            </a:pPr>
            <a:r>
              <a:rPr lang="en-NZ" sz="1200" dirty="0">
                <a:solidFill>
                  <a:srgbClr val="002060"/>
                </a:solidFill>
                <a:latin typeface="+mn-lt"/>
              </a:rPr>
              <a:t>Do any of your staff smoke with service users, whether on/off site during working hours? </a:t>
            </a:r>
            <a:r>
              <a:rPr lang="en-NZ" sz="1200" dirty="0" smtClean="0">
                <a:solidFill>
                  <a:srgbClr val="002060"/>
                </a:solidFill>
                <a:latin typeface="+mn-lt"/>
              </a:rPr>
              <a:t>Yes □ No □</a:t>
            </a:r>
            <a:endParaRPr lang="en-NZ" sz="1200" dirty="0">
              <a:solidFill>
                <a:srgbClr val="002060"/>
              </a:solidFill>
              <a:latin typeface="+mn-lt"/>
            </a:endParaRPr>
          </a:p>
          <a:p>
            <a:pPr>
              <a:spcAft>
                <a:spcPts val="800"/>
              </a:spcAft>
            </a:pPr>
            <a:r>
              <a:rPr lang="en-NZ" sz="1200" dirty="0">
                <a:solidFill>
                  <a:srgbClr val="002060"/>
                </a:solidFill>
                <a:latin typeface="+mn-lt"/>
              </a:rPr>
              <a:t>Do any of your </a:t>
            </a:r>
            <a:r>
              <a:rPr lang="en-NZ" sz="1200" u="sng" dirty="0">
                <a:solidFill>
                  <a:srgbClr val="002060"/>
                </a:solidFill>
                <a:latin typeface="+mn-lt"/>
              </a:rPr>
              <a:t>medical</a:t>
            </a:r>
            <a:r>
              <a:rPr lang="en-NZ" sz="1200" dirty="0">
                <a:solidFill>
                  <a:srgbClr val="002060"/>
                </a:solidFill>
                <a:latin typeface="+mn-lt"/>
              </a:rPr>
              <a:t> staff allocate leave breaks for the purpose of allowing service users to smoke either on or off site? </a:t>
            </a:r>
            <a:r>
              <a:rPr lang="en-NZ" sz="1200" dirty="0" smtClean="0">
                <a:solidFill>
                  <a:srgbClr val="002060"/>
                </a:solidFill>
                <a:latin typeface="+mn-lt"/>
              </a:rPr>
              <a:t>Yes □ No □</a:t>
            </a:r>
            <a:endParaRPr lang="en-NZ" sz="1200" dirty="0">
              <a:solidFill>
                <a:srgbClr val="002060"/>
              </a:solidFill>
              <a:latin typeface="+mn-lt"/>
            </a:endParaRPr>
          </a:p>
          <a:p>
            <a:pPr>
              <a:spcAft>
                <a:spcPts val="800"/>
              </a:spcAft>
            </a:pPr>
            <a:endParaRPr lang="en-NZ" sz="1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969330" y="3721680"/>
            <a:ext cx="3976339" cy="2926065"/>
          </a:xfrm>
          <a:prstGeom prst="rect">
            <a:avLst/>
          </a:prstGeom>
          <a:solidFill>
            <a:srgbClr val="FFFFFF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800"/>
              </a:spcAft>
            </a:pPr>
            <a:r>
              <a:rPr lang="en-NZ" sz="1200" b="1" dirty="0">
                <a:solidFill>
                  <a:srgbClr val="92D050"/>
                </a:solidFill>
                <a:latin typeface="+mn-lt"/>
              </a:rPr>
              <a:t>Principle </a:t>
            </a:r>
            <a:r>
              <a:rPr lang="en-NZ" sz="1200" b="1" dirty="0" smtClean="0">
                <a:solidFill>
                  <a:srgbClr val="92D050"/>
                </a:solidFill>
                <a:latin typeface="+mn-lt"/>
              </a:rPr>
              <a:t>6:</a:t>
            </a:r>
            <a:endParaRPr lang="en-NZ" sz="1200" b="1" dirty="0">
              <a:solidFill>
                <a:srgbClr val="92D050"/>
              </a:solidFill>
              <a:latin typeface="+mn-lt"/>
            </a:endParaRPr>
          </a:p>
          <a:p>
            <a:pPr>
              <a:spcAft>
                <a:spcPts val="800"/>
              </a:spcAft>
            </a:pPr>
            <a:r>
              <a:rPr lang="en-NZ" sz="1200" dirty="0" smtClean="0">
                <a:solidFill>
                  <a:srgbClr val="002060"/>
                </a:solidFill>
                <a:latin typeface="+mn-lt"/>
              </a:rPr>
              <a:t>Are your staff who smoke, regularly encouraged and/or offered the opportunity to manage short term abstinence during work hours? Yes □  No □ </a:t>
            </a:r>
          </a:p>
          <a:p>
            <a:pPr>
              <a:spcAft>
                <a:spcPts val="800"/>
              </a:spcAft>
            </a:pPr>
            <a:r>
              <a:rPr lang="en-NZ" sz="1200" dirty="0" smtClean="0">
                <a:solidFill>
                  <a:srgbClr val="002060"/>
                </a:solidFill>
                <a:latin typeface="+mn-lt"/>
              </a:rPr>
              <a:t>During the recruitment process, does your organisation have the capacity to screen potential staff for tobacco use? Yes □ No □</a:t>
            </a:r>
          </a:p>
          <a:p>
            <a:pPr>
              <a:spcAft>
                <a:spcPts val="800"/>
              </a:spcAft>
            </a:pPr>
            <a:r>
              <a:rPr lang="en-NZ" sz="1200" dirty="0" smtClean="0">
                <a:solidFill>
                  <a:srgbClr val="002060"/>
                </a:solidFill>
                <a:latin typeface="+mn-lt"/>
              </a:rPr>
              <a:t>Does your organisation assess/monitor the smokefree status of all current staff?  Yes □ No □</a:t>
            </a:r>
          </a:p>
          <a:p>
            <a:pPr>
              <a:spcAft>
                <a:spcPts val="800"/>
              </a:spcAft>
            </a:pPr>
            <a:r>
              <a:rPr lang="en-NZ" sz="1200" dirty="0" smtClean="0">
                <a:solidFill>
                  <a:srgbClr val="002060"/>
                </a:solidFill>
                <a:latin typeface="+mn-lt"/>
              </a:rPr>
              <a:t>Do you in your capacity as manager/team leader regularly* offer Smokefree support to staff identified as currently smoking? * defined as at least 3 monthly Yes □ No □</a:t>
            </a:r>
            <a:endParaRPr lang="en-US" sz="1200" dirty="0">
              <a:latin typeface="+mn-lt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786306" y="1117165"/>
            <a:ext cx="4309516" cy="2489431"/>
          </a:xfrm>
          <a:prstGeom prst="rect">
            <a:avLst/>
          </a:prstGeom>
          <a:solidFill>
            <a:srgbClr val="FFFFFF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800"/>
              </a:spcAft>
            </a:pPr>
            <a:r>
              <a:rPr lang="en-NZ" sz="1200" b="1" dirty="0">
                <a:solidFill>
                  <a:srgbClr val="92D050"/>
                </a:solidFill>
                <a:latin typeface="+mn-lt"/>
              </a:rPr>
              <a:t>Principle 3:</a:t>
            </a:r>
          </a:p>
          <a:p>
            <a:pPr>
              <a:spcAft>
                <a:spcPts val="800"/>
              </a:spcAft>
            </a:pPr>
            <a:r>
              <a:rPr lang="en-NZ" sz="1200" dirty="0">
                <a:solidFill>
                  <a:srgbClr val="002060"/>
                </a:solidFill>
                <a:latin typeface="+mn-lt"/>
              </a:rPr>
              <a:t>Does your service require all staff who undertake mental health &amp; wellbeing assessments to assess service user tobacco use as part of this assessment? </a:t>
            </a:r>
            <a:r>
              <a:rPr lang="en-NZ" sz="1200" dirty="0" smtClean="0">
                <a:solidFill>
                  <a:srgbClr val="002060"/>
                </a:solidFill>
                <a:latin typeface="+mn-lt"/>
              </a:rPr>
              <a:t>Yes □ No □</a:t>
            </a:r>
            <a:endParaRPr lang="en-NZ" sz="1200" dirty="0">
              <a:solidFill>
                <a:srgbClr val="002060"/>
              </a:solidFill>
              <a:latin typeface="+mn-lt"/>
            </a:endParaRPr>
          </a:p>
          <a:p>
            <a:pPr>
              <a:spcAft>
                <a:spcPts val="800"/>
              </a:spcAft>
            </a:pPr>
            <a:r>
              <a:rPr lang="en-NZ" sz="1200" dirty="0">
                <a:solidFill>
                  <a:srgbClr val="002060"/>
                </a:solidFill>
                <a:latin typeface="+mn-lt"/>
              </a:rPr>
              <a:t>Is this assessment of Smokefree status recorded in service user files? </a:t>
            </a:r>
            <a:r>
              <a:rPr lang="en-NZ" sz="1200" dirty="0" smtClean="0">
                <a:solidFill>
                  <a:srgbClr val="002060"/>
                </a:solidFill>
                <a:latin typeface="+mn-lt"/>
              </a:rPr>
              <a:t>Yes □ No □</a:t>
            </a:r>
            <a:endParaRPr lang="en-NZ" sz="1200" dirty="0">
              <a:solidFill>
                <a:srgbClr val="002060"/>
              </a:solidFill>
              <a:latin typeface="+mn-lt"/>
            </a:endParaRPr>
          </a:p>
          <a:p>
            <a:pPr>
              <a:spcAft>
                <a:spcPts val="800"/>
              </a:spcAft>
            </a:pPr>
            <a:r>
              <a:rPr lang="en-NZ" sz="1200" dirty="0">
                <a:solidFill>
                  <a:srgbClr val="002060"/>
                </a:solidFill>
                <a:latin typeface="+mn-lt"/>
              </a:rPr>
              <a:t>If service users are currently smoking, are they always encouraged &amp; offered nicotine replacement therapy to manage short term abstinence e.g. during inpatient admissions &amp; when attending day activity programmes? </a:t>
            </a:r>
            <a:endParaRPr lang="en-NZ" sz="1200" dirty="0" smtClean="0">
              <a:solidFill>
                <a:srgbClr val="002060"/>
              </a:solidFill>
              <a:latin typeface="+mn-lt"/>
            </a:endParaRPr>
          </a:p>
          <a:p>
            <a:pPr>
              <a:spcAft>
                <a:spcPts val="800"/>
              </a:spcAft>
            </a:pPr>
            <a:r>
              <a:rPr lang="en-NZ" sz="1200" dirty="0" smtClean="0">
                <a:solidFill>
                  <a:srgbClr val="002060"/>
                </a:solidFill>
                <a:latin typeface="+mn-lt"/>
              </a:rPr>
              <a:t>Yes □ No □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26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2496"/>
          </a:xfrm>
          <a:solidFill>
            <a:srgbClr val="7E007E"/>
          </a:solidFill>
        </p:spPr>
        <p:txBody>
          <a:bodyPr/>
          <a:lstStyle/>
          <a:p>
            <a:r>
              <a:rPr lang="en-NZ" sz="3600" dirty="0" smtClean="0">
                <a:solidFill>
                  <a:schemeClr val="bg1"/>
                </a:solidFill>
              </a:rPr>
              <a:t>Step 4. Tailored Smokefree education </a:t>
            </a:r>
            <a:r>
              <a:rPr lang="en-NZ" sz="3600" dirty="0">
                <a:solidFill>
                  <a:schemeClr val="bg1"/>
                </a:solidFill>
              </a:rPr>
              <a:t>d</a:t>
            </a:r>
            <a:r>
              <a:rPr lang="en-NZ" sz="3600" dirty="0" smtClean="0">
                <a:solidFill>
                  <a:schemeClr val="bg1"/>
                </a:solidFill>
              </a:rPr>
              <a:t>elivered to all staff</a:t>
            </a:r>
            <a:endParaRPr lang="en-NZ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995" y="901874"/>
            <a:ext cx="4624520" cy="1754326"/>
          </a:xfrm>
          <a:prstGeom prst="rect">
            <a:avLst/>
          </a:prstGeom>
          <a:solidFill>
            <a:schemeClr val="bg1"/>
          </a:solidFill>
          <a:ln>
            <a:solidFill>
              <a:srgbClr val="7E007E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u="sng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Module 1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designed for ALL staff working within a MH&amp;AS – from staff whose primary work involves face-to-face contact with service users, to administration staff &amp; management whose primary roles are often behind the scenes, though none-the-less important. </a:t>
            </a:r>
            <a:endParaRPr lang="en-N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9551" y="5040206"/>
            <a:ext cx="4659682" cy="1477328"/>
          </a:xfrm>
          <a:prstGeom prst="rect">
            <a:avLst/>
          </a:prstGeom>
          <a:noFill/>
          <a:ln>
            <a:solidFill>
              <a:srgbClr val="7E007E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u="sng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Module </a:t>
            </a:r>
            <a:r>
              <a:rPr lang="en-GB" u="sng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designed for staff who have face-to-face contact with service users</a:t>
            </a: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are therefore best placed to deliver SFMCs to service users.</a:t>
            </a:r>
            <a:endParaRPr lang="en-NZ" dirty="0">
              <a:solidFill>
                <a:srgbClr val="000000"/>
              </a:solidFill>
            </a:endParaRPr>
          </a:p>
          <a:p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602" y="901874"/>
            <a:ext cx="5457331" cy="37503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6" y="3429000"/>
            <a:ext cx="4842723" cy="322241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678489" y="2814000"/>
            <a:ext cx="4609576" cy="457200"/>
          </a:xfrm>
          <a:prstGeom prst="roundRect">
            <a:avLst/>
          </a:prstGeom>
          <a:solidFill>
            <a:srgbClr val="7E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Modules are supported by role-play DVDs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771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739037"/>
          </a:xfrm>
          <a:solidFill>
            <a:srgbClr val="E7A1D0"/>
          </a:solidFill>
        </p:spPr>
        <p:txBody>
          <a:bodyPr/>
          <a:lstStyle/>
          <a:p>
            <a:r>
              <a:rPr lang="en-NZ" sz="3200" dirty="0" smtClean="0">
                <a:solidFill>
                  <a:schemeClr val="bg1"/>
                </a:solidFill>
              </a:rPr>
              <a:t>Step 5. How to have Smokefree Motivational Conversations</a:t>
            </a:r>
            <a:endParaRPr lang="en-NZ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756" y="833444"/>
            <a:ext cx="5389049" cy="2308324"/>
          </a:xfrm>
          <a:prstGeom prst="rect">
            <a:avLst/>
          </a:prstGeom>
          <a:ln>
            <a:solidFill>
              <a:srgbClr val="E7A1D0"/>
            </a:solidFill>
          </a:ln>
        </p:spPr>
        <p:txBody>
          <a:bodyPr wrap="square">
            <a:spAutoFit/>
          </a:bodyPr>
          <a:lstStyle/>
          <a:p>
            <a:r>
              <a:rPr lang="en-NZ" sz="1600" dirty="0">
                <a:solidFill>
                  <a:srgbClr val="BB0FFF"/>
                </a:solidFill>
              </a:rPr>
              <a:t>1. Set the agenda for the Smokefree Conversation –</a:t>
            </a:r>
          </a:p>
          <a:p>
            <a:r>
              <a:rPr lang="en-NZ" sz="1600" dirty="0">
                <a:solidFill>
                  <a:srgbClr val="BB0FFF"/>
                </a:solidFill>
              </a:rPr>
              <a:t>use open ended questions to get things started,</a:t>
            </a:r>
          </a:p>
          <a:p>
            <a:r>
              <a:rPr lang="en-NZ" sz="1600" dirty="0">
                <a:solidFill>
                  <a:srgbClr val="BB0FFF"/>
                </a:solidFill>
              </a:rPr>
              <a:t>How do you feel about your smoking?</a:t>
            </a:r>
          </a:p>
          <a:p>
            <a:r>
              <a:rPr lang="en-NZ" sz="1600" dirty="0">
                <a:solidFill>
                  <a:srgbClr val="00009A"/>
                </a:solidFill>
              </a:rPr>
              <a:t>• How does your smoking impact on your mental</a:t>
            </a:r>
          </a:p>
          <a:p>
            <a:r>
              <a:rPr lang="en-NZ" sz="1600" dirty="0">
                <a:solidFill>
                  <a:srgbClr val="00009A"/>
                </a:solidFill>
              </a:rPr>
              <a:t>health?</a:t>
            </a:r>
          </a:p>
          <a:p>
            <a:r>
              <a:rPr lang="en-NZ" sz="1600" dirty="0">
                <a:solidFill>
                  <a:srgbClr val="00009A"/>
                </a:solidFill>
              </a:rPr>
              <a:t>• How do you feel about your smoking during work</a:t>
            </a:r>
          </a:p>
          <a:p>
            <a:r>
              <a:rPr lang="en-NZ" sz="1600" dirty="0">
                <a:solidFill>
                  <a:srgbClr val="00009A"/>
                </a:solidFill>
              </a:rPr>
              <a:t>hours? (to staff )</a:t>
            </a:r>
          </a:p>
          <a:p>
            <a:r>
              <a:rPr lang="en-NZ" sz="1600" dirty="0">
                <a:solidFill>
                  <a:srgbClr val="00009A"/>
                </a:solidFill>
              </a:rPr>
              <a:t>• How has the new smokefree training made you</a:t>
            </a:r>
          </a:p>
          <a:p>
            <a:r>
              <a:rPr lang="en-NZ" sz="1600" dirty="0">
                <a:solidFill>
                  <a:srgbClr val="00009A"/>
                </a:solidFill>
              </a:rPr>
              <a:t>feel about your own smoking? (to staff )</a:t>
            </a:r>
            <a:endParaRPr lang="en-NZ" sz="1600" dirty="0"/>
          </a:p>
        </p:txBody>
      </p:sp>
      <p:sp>
        <p:nvSpPr>
          <p:cNvPr id="4" name="Rectangle 3"/>
          <p:cNvSpPr/>
          <p:nvPr/>
        </p:nvSpPr>
        <p:spPr>
          <a:xfrm>
            <a:off x="6586935" y="1210625"/>
            <a:ext cx="5070402" cy="1323439"/>
          </a:xfrm>
          <a:prstGeom prst="rect">
            <a:avLst/>
          </a:prstGeom>
          <a:ln>
            <a:solidFill>
              <a:srgbClr val="E7A1D0"/>
            </a:solidFill>
          </a:ln>
        </p:spPr>
        <p:txBody>
          <a:bodyPr wrap="square">
            <a:spAutoFit/>
          </a:bodyPr>
          <a:lstStyle/>
          <a:p>
            <a:r>
              <a:rPr lang="en-NZ" sz="1600" dirty="0">
                <a:solidFill>
                  <a:srgbClr val="C227FF"/>
                </a:solidFill>
              </a:rPr>
              <a:t>1.1 No need to conduct a formal nicotine</a:t>
            </a:r>
          </a:p>
          <a:p>
            <a:r>
              <a:rPr lang="en-NZ" sz="1600" dirty="0">
                <a:solidFill>
                  <a:srgbClr val="C227FF"/>
                </a:solidFill>
              </a:rPr>
              <a:t>assessment here:</a:t>
            </a:r>
          </a:p>
          <a:p>
            <a:r>
              <a:rPr lang="en-NZ" sz="1600" dirty="0">
                <a:solidFill>
                  <a:srgbClr val="00009A"/>
                </a:solidFill>
              </a:rPr>
              <a:t>The aim is to engage with your client/staff ; develop</a:t>
            </a:r>
          </a:p>
          <a:p>
            <a:r>
              <a:rPr lang="en-NZ" sz="1600" dirty="0">
                <a:solidFill>
                  <a:srgbClr val="00009A"/>
                </a:solidFill>
              </a:rPr>
              <a:t>rapport; stay client/staff - focussed; try to use more</a:t>
            </a:r>
          </a:p>
          <a:p>
            <a:r>
              <a:rPr lang="en-NZ" sz="1600" dirty="0">
                <a:solidFill>
                  <a:srgbClr val="00009A"/>
                </a:solidFill>
              </a:rPr>
              <a:t>open questions than closed questions</a:t>
            </a:r>
            <a:endParaRPr lang="en-NZ" sz="1600" dirty="0"/>
          </a:p>
        </p:txBody>
      </p:sp>
      <p:sp>
        <p:nvSpPr>
          <p:cNvPr id="5" name="Rectangle 4"/>
          <p:cNvSpPr/>
          <p:nvPr/>
        </p:nvSpPr>
        <p:spPr>
          <a:xfrm>
            <a:off x="995817" y="3545167"/>
            <a:ext cx="4847573" cy="1569660"/>
          </a:xfrm>
          <a:prstGeom prst="rect">
            <a:avLst/>
          </a:prstGeom>
          <a:ln>
            <a:solidFill>
              <a:srgbClr val="E7A1D0"/>
            </a:solidFill>
          </a:ln>
        </p:spPr>
        <p:txBody>
          <a:bodyPr wrap="square">
            <a:spAutoFit/>
          </a:bodyPr>
          <a:lstStyle/>
          <a:p>
            <a:r>
              <a:rPr lang="en-NZ" sz="1600" dirty="0">
                <a:solidFill>
                  <a:srgbClr val="C227FF"/>
                </a:solidFill>
              </a:rPr>
              <a:t>2. Ask about any positive aspects of smoking – this</a:t>
            </a:r>
          </a:p>
          <a:p>
            <a:r>
              <a:rPr lang="en-NZ" sz="1600" dirty="0">
                <a:solidFill>
                  <a:srgbClr val="C227FF"/>
                </a:solidFill>
              </a:rPr>
              <a:t>is often an engaging approach provided you are</a:t>
            </a:r>
          </a:p>
          <a:p>
            <a:r>
              <a:rPr lang="en-NZ" sz="1600" dirty="0">
                <a:solidFill>
                  <a:srgbClr val="C227FF"/>
                </a:solidFill>
              </a:rPr>
              <a:t>genuinely interested; e.g. you could say…</a:t>
            </a:r>
          </a:p>
          <a:p>
            <a:r>
              <a:rPr lang="en-NZ" sz="1600" dirty="0">
                <a:solidFill>
                  <a:srgbClr val="00009A"/>
                </a:solidFill>
              </a:rPr>
              <a:t>• What do you like about smoking? or</a:t>
            </a:r>
          </a:p>
          <a:p>
            <a:r>
              <a:rPr lang="en-NZ" sz="1600" dirty="0">
                <a:solidFill>
                  <a:srgbClr val="00009A"/>
                </a:solidFill>
              </a:rPr>
              <a:t>• How do you think smoking supports </a:t>
            </a:r>
            <a:r>
              <a:rPr lang="en-NZ" sz="1600" dirty="0" smtClean="0">
                <a:solidFill>
                  <a:srgbClr val="00009A"/>
                </a:solidFill>
              </a:rPr>
              <a:t>your</a:t>
            </a:r>
            <a:endParaRPr lang="en-NZ" sz="1600" dirty="0">
              <a:solidFill>
                <a:srgbClr val="00009A"/>
              </a:solidFill>
            </a:endParaRPr>
          </a:p>
          <a:p>
            <a:r>
              <a:rPr lang="en-NZ" sz="1600" dirty="0" smtClean="0">
                <a:solidFill>
                  <a:srgbClr val="00009A"/>
                </a:solidFill>
              </a:rPr>
              <a:t>  mental health?</a:t>
            </a:r>
            <a:endParaRPr lang="en-NZ" sz="1600" dirty="0"/>
          </a:p>
        </p:txBody>
      </p:sp>
      <p:sp>
        <p:nvSpPr>
          <p:cNvPr id="6" name="Rectangle 5"/>
          <p:cNvSpPr/>
          <p:nvPr/>
        </p:nvSpPr>
        <p:spPr>
          <a:xfrm>
            <a:off x="7768389" y="3704761"/>
            <a:ext cx="3296652" cy="1077218"/>
          </a:xfrm>
          <a:prstGeom prst="rect">
            <a:avLst/>
          </a:prstGeom>
          <a:ln>
            <a:solidFill>
              <a:srgbClr val="E7A1D0"/>
            </a:solidFill>
          </a:ln>
        </p:spPr>
        <p:txBody>
          <a:bodyPr wrap="square">
            <a:spAutoFit/>
          </a:bodyPr>
          <a:lstStyle/>
          <a:p>
            <a:r>
              <a:rPr lang="en-NZ" sz="1600" dirty="0">
                <a:solidFill>
                  <a:srgbClr val="C227FF"/>
                </a:solidFill>
              </a:rPr>
              <a:t>SUMMARISE:</a:t>
            </a:r>
          </a:p>
          <a:p>
            <a:r>
              <a:rPr lang="en-NZ" sz="1600" dirty="0">
                <a:solidFill>
                  <a:srgbClr val="00009A"/>
                </a:solidFill>
              </a:rPr>
              <a:t>Provide feedback in the form</a:t>
            </a:r>
          </a:p>
          <a:p>
            <a:r>
              <a:rPr lang="en-NZ" sz="1600" dirty="0">
                <a:solidFill>
                  <a:srgbClr val="00009A"/>
                </a:solidFill>
              </a:rPr>
              <a:t>of a summary </a:t>
            </a:r>
            <a:r>
              <a:rPr lang="en-NZ" sz="1600" dirty="0" smtClean="0">
                <a:solidFill>
                  <a:srgbClr val="00009A"/>
                </a:solidFill>
              </a:rPr>
              <a:t>reflection </a:t>
            </a:r>
            <a:r>
              <a:rPr lang="en-NZ" sz="1600" dirty="0">
                <a:solidFill>
                  <a:srgbClr val="00009A"/>
                </a:solidFill>
              </a:rPr>
              <a:t>using</a:t>
            </a:r>
          </a:p>
          <a:p>
            <a:r>
              <a:rPr lang="en-NZ" sz="1600" dirty="0">
                <a:solidFill>
                  <a:srgbClr val="00009A"/>
                </a:solidFill>
              </a:rPr>
              <a:t>the person’s own words</a:t>
            </a:r>
            <a:endParaRPr lang="en-NZ" sz="1600" dirty="0"/>
          </a:p>
        </p:txBody>
      </p:sp>
      <p:sp>
        <p:nvSpPr>
          <p:cNvPr id="7" name="Rectangle 6"/>
          <p:cNvSpPr/>
          <p:nvPr/>
        </p:nvSpPr>
        <p:spPr>
          <a:xfrm>
            <a:off x="2983280" y="5518226"/>
            <a:ext cx="5101390" cy="1077218"/>
          </a:xfrm>
          <a:prstGeom prst="rect">
            <a:avLst/>
          </a:prstGeom>
          <a:ln>
            <a:solidFill>
              <a:srgbClr val="E7A1D0"/>
            </a:solidFill>
          </a:ln>
        </p:spPr>
        <p:txBody>
          <a:bodyPr wrap="square">
            <a:spAutoFit/>
          </a:bodyPr>
          <a:lstStyle/>
          <a:p>
            <a:r>
              <a:rPr lang="en-NZ" sz="1600" dirty="0">
                <a:solidFill>
                  <a:srgbClr val="C227FF"/>
                </a:solidFill>
              </a:rPr>
              <a:t>3. Ask about the negative aspects of smoking:</a:t>
            </a:r>
          </a:p>
          <a:p>
            <a:r>
              <a:rPr lang="en-NZ" sz="1600" dirty="0">
                <a:solidFill>
                  <a:srgbClr val="00009A"/>
                </a:solidFill>
              </a:rPr>
              <a:t>• What are some aspects you are not so happy</a:t>
            </a:r>
          </a:p>
          <a:p>
            <a:r>
              <a:rPr lang="en-NZ" sz="1600" dirty="0">
                <a:solidFill>
                  <a:srgbClr val="00009A"/>
                </a:solidFill>
              </a:rPr>
              <a:t>about? </a:t>
            </a:r>
            <a:r>
              <a:rPr lang="en-NZ" sz="1600" dirty="0">
                <a:solidFill>
                  <a:srgbClr val="BB0FFF"/>
                </a:solidFill>
              </a:rPr>
              <a:t>Or</a:t>
            </a:r>
          </a:p>
          <a:p>
            <a:r>
              <a:rPr lang="en-NZ" sz="1600" dirty="0">
                <a:solidFill>
                  <a:srgbClr val="00009A"/>
                </a:solidFill>
              </a:rPr>
              <a:t>• What are some of the things you would not miss?</a:t>
            </a:r>
            <a:endParaRPr lang="en-NZ" sz="1600" dirty="0"/>
          </a:p>
        </p:txBody>
      </p:sp>
      <p:sp>
        <p:nvSpPr>
          <p:cNvPr id="8" name="Rectangle 7"/>
          <p:cNvSpPr/>
          <p:nvPr/>
        </p:nvSpPr>
        <p:spPr>
          <a:xfrm>
            <a:off x="8934904" y="5453198"/>
            <a:ext cx="2887578" cy="1077218"/>
          </a:xfrm>
          <a:prstGeom prst="rect">
            <a:avLst/>
          </a:prstGeom>
          <a:ln>
            <a:solidFill>
              <a:srgbClr val="E7A1D0"/>
            </a:solidFill>
          </a:ln>
        </p:spPr>
        <p:txBody>
          <a:bodyPr wrap="square">
            <a:spAutoFit/>
          </a:bodyPr>
          <a:lstStyle/>
          <a:p>
            <a:r>
              <a:rPr lang="en-NZ" sz="1600" dirty="0">
                <a:solidFill>
                  <a:srgbClr val="C227FF"/>
                </a:solidFill>
              </a:rPr>
              <a:t>SUMMARISE:</a:t>
            </a:r>
          </a:p>
          <a:p>
            <a:r>
              <a:rPr lang="en-NZ" sz="1600" dirty="0">
                <a:solidFill>
                  <a:srgbClr val="00009A"/>
                </a:solidFill>
              </a:rPr>
              <a:t>Provide feedback in the form</a:t>
            </a:r>
          </a:p>
          <a:p>
            <a:r>
              <a:rPr lang="en-NZ" sz="1600" dirty="0">
                <a:solidFill>
                  <a:srgbClr val="00009A"/>
                </a:solidFill>
              </a:rPr>
              <a:t>of a summary </a:t>
            </a:r>
            <a:r>
              <a:rPr lang="en-NZ" sz="1600" dirty="0" smtClean="0">
                <a:solidFill>
                  <a:srgbClr val="00009A"/>
                </a:solidFill>
              </a:rPr>
              <a:t>reflection </a:t>
            </a:r>
            <a:r>
              <a:rPr lang="en-NZ" sz="1600" dirty="0">
                <a:solidFill>
                  <a:srgbClr val="00009A"/>
                </a:solidFill>
              </a:rPr>
              <a:t>using</a:t>
            </a:r>
          </a:p>
          <a:p>
            <a:r>
              <a:rPr lang="en-NZ" sz="1600" dirty="0">
                <a:solidFill>
                  <a:srgbClr val="00009A"/>
                </a:solidFill>
              </a:rPr>
              <a:t>the person’s own words</a:t>
            </a:r>
            <a:endParaRPr lang="en-NZ" sz="1600" dirty="0"/>
          </a:p>
        </p:txBody>
      </p:sp>
      <p:sp>
        <p:nvSpPr>
          <p:cNvPr id="9" name="Right Arrow 8"/>
          <p:cNvSpPr/>
          <p:nvPr/>
        </p:nvSpPr>
        <p:spPr>
          <a:xfrm>
            <a:off x="6479913" y="4001054"/>
            <a:ext cx="973101" cy="484632"/>
          </a:xfrm>
          <a:prstGeom prst="rightArrow">
            <a:avLst/>
          </a:prstGeom>
          <a:solidFill>
            <a:srgbClr val="E7A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ight Arrow 9"/>
          <p:cNvSpPr/>
          <p:nvPr/>
        </p:nvSpPr>
        <p:spPr>
          <a:xfrm>
            <a:off x="5801528" y="1745290"/>
            <a:ext cx="661684" cy="484632"/>
          </a:xfrm>
          <a:prstGeom prst="rightArrow">
            <a:avLst/>
          </a:prstGeom>
          <a:solidFill>
            <a:srgbClr val="E7A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Down Arrow 10"/>
          <p:cNvSpPr/>
          <p:nvPr/>
        </p:nvSpPr>
        <p:spPr>
          <a:xfrm>
            <a:off x="2983280" y="3197995"/>
            <a:ext cx="436324" cy="336599"/>
          </a:xfrm>
          <a:prstGeom prst="downArrow">
            <a:avLst/>
          </a:prstGeom>
          <a:solidFill>
            <a:srgbClr val="E7A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Down Arrow 11"/>
          <p:cNvSpPr/>
          <p:nvPr/>
        </p:nvSpPr>
        <p:spPr>
          <a:xfrm>
            <a:off x="4037555" y="5148227"/>
            <a:ext cx="436324" cy="336599"/>
          </a:xfrm>
          <a:prstGeom prst="downArrow">
            <a:avLst/>
          </a:prstGeom>
          <a:solidFill>
            <a:srgbClr val="E7A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ight Arrow 12"/>
          <p:cNvSpPr/>
          <p:nvPr/>
        </p:nvSpPr>
        <p:spPr>
          <a:xfrm>
            <a:off x="8178945" y="5814519"/>
            <a:ext cx="661684" cy="484632"/>
          </a:xfrm>
          <a:prstGeom prst="rightArrow">
            <a:avLst/>
          </a:prstGeom>
          <a:solidFill>
            <a:srgbClr val="E7A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552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-1"/>
            <a:ext cx="12192000" cy="739037"/>
          </a:xfrm>
          <a:prstGeom prst="rect">
            <a:avLst/>
          </a:prstGeom>
          <a:solidFill>
            <a:srgbClr val="E7A1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NZ" sz="4000" kern="0" dirty="0" smtClean="0">
                <a:solidFill>
                  <a:schemeClr val="bg1"/>
                </a:solidFill>
              </a:rPr>
              <a:t>Step 5. </a:t>
            </a:r>
            <a:r>
              <a:rPr lang="en-NZ" sz="4000" kern="0" dirty="0">
                <a:solidFill>
                  <a:schemeClr val="bg1"/>
                </a:solidFill>
              </a:rPr>
              <a:t>C</a:t>
            </a:r>
            <a:r>
              <a:rPr lang="en-NZ" sz="4000" kern="0" dirty="0" smtClean="0">
                <a:solidFill>
                  <a:schemeClr val="bg1"/>
                </a:solidFill>
              </a:rPr>
              <a:t>ontinued</a:t>
            </a:r>
            <a:endParaRPr lang="en-NZ" sz="4000" kern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3976" y="860179"/>
            <a:ext cx="5169074" cy="2339102"/>
          </a:xfrm>
          <a:prstGeom prst="rect">
            <a:avLst/>
          </a:prstGeom>
          <a:ln>
            <a:solidFill>
              <a:srgbClr val="E7A1D0"/>
            </a:solidFill>
          </a:ln>
        </p:spPr>
        <p:txBody>
          <a:bodyPr wrap="square">
            <a:spAutoFit/>
          </a:bodyPr>
          <a:lstStyle/>
          <a:p>
            <a:r>
              <a:rPr lang="en-NZ" sz="1600" dirty="0">
                <a:solidFill>
                  <a:srgbClr val="C227FF"/>
                </a:solidFill>
              </a:rPr>
              <a:t>4. Offer support to stop-smoking; e.g. you could say…</a:t>
            </a:r>
          </a:p>
          <a:p>
            <a:r>
              <a:rPr lang="en-NZ" sz="1600" dirty="0">
                <a:solidFill>
                  <a:srgbClr val="00009A"/>
                </a:solidFill>
              </a:rPr>
              <a:t>• I would like to talk to you about how you could</a:t>
            </a:r>
          </a:p>
          <a:p>
            <a:r>
              <a:rPr lang="en-NZ" sz="1600" dirty="0">
                <a:solidFill>
                  <a:srgbClr val="00009A"/>
                </a:solidFill>
              </a:rPr>
              <a:t>become smokefree, for example…And/or</a:t>
            </a:r>
          </a:p>
          <a:p>
            <a:r>
              <a:rPr lang="en-NZ" sz="1600" dirty="0">
                <a:solidFill>
                  <a:srgbClr val="00009A"/>
                </a:solidFill>
              </a:rPr>
              <a:t>• I could help you manage your tobacco withdrawal</a:t>
            </a:r>
          </a:p>
          <a:p>
            <a:r>
              <a:rPr lang="en-NZ" sz="1600" dirty="0">
                <a:solidFill>
                  <a:srgbClr val="00009A"/>
                </a:solidFill>
              </a:rPr>
              <a:t>symptoms when you are unable to smoke</a:t>
            </a:r>
          </a:p>
          <a:p>
            <a:r>
              <a:rPr lang="en-NZ" sz="1600" dirty="0">
                <a:solidFill>
                  <a:srgbClr val="BB0FFF"/>
                </a:solidFill>
              </a:rPr>
              <a:t>Note: </a:t>
            </a:r>
            <a:r>
              <a:rPr lang="en-NZ" sz="1600" dirty="0">
                <a:solidFill>
                  <a:srgbClr val="00009A"/>
                </a:solidFill>
              </a:rPr>
              <a:t>even if someone is not ready to stop-smoking</a:t>
            </a:r>
          </a:p>
          <a:p>
            <a:r>
              <a:rPr lang="en-NZ" sz="1600" dirty="0">
                <a:solidFill>
                  <a:srgbClr val="00009A"/>
                </a:solidFill>
              </a:rPr>
              <a:t>long term, NRT can be used to relieve tobacco</a:t>
            </a:r>
          </a:p>
          <a:p>
            <a:r>
              <a:rPr lang="en-NZ" sz="1600" dirty="0">
                <a:solidFill>
                  <a:srgbClr val="00009A"/>
                </a:solidFill>
              </a:rPr>
              <a:t>withdrawal symptoms in the short term e.g. in</a:t>
            </a:r>
          </a:p>
          <a:p>
            <a:r>
              <a:rPr lang="en-NZ" sz="1600" dirty="0">
                <a:solidFill>
                  <a:srgbClr val="00009A"/>
                </a:solidFill>
              </a:rPr>
              <a:t>smokefree settings</a:t>
            </a:r>
            <a:r>
              <a:rPr lang="en-NZ" dirty="0">
                <a:solidFill>
                  <a:srgbClr val="00009A"/>
                </a:solidFill>
                <a:latin typeface="Gotham-Light"/>
              </a:rPr>
              <a:t>.</a:t>
            </a:r>
            <a:endParaRPr lang="en-NZ" dirty="0"/>
          </a:p>
        </p:txBody>
      </p:sp>
      <p:sp>
        <p:nvSpPr>
          <p:cNvPr id="5" name="Rectangle 4"/>
          <p:cNvSpPr/>
          <p:nvPr/>
        </p:nvSpPr>
        <p:spPr>
          <a:xfrm>
            <a:off x="1993176" y="3764826"/>
            <a:ext cx="6015789" cy="2876608"/>
          </a:xfrm>
          <a:prstGeom prst="rect">
            <a:avLst/>
          </a:prstGeom>
          <a:ln>
            <a:solidFill>
              <a:srgbClr val="E7A1D0"/>
            </a:solidFill>
          </a:ln>
        </p:spPr>
        <p:txBody>
          <a:bodyPr wrap="square">
            <a:spAutoFit/>
          </a:bodyPr>
          <a:lstStyle/>
          <a:p>
            <a:r>
              <a:rPr lang="en-NZ" sz="1600" dirty="0">
                <a:solidFill>
                  <a:srgbClr val="C227FF"/>
                </a:solidFill>
              </a:rPr>
              <a:t>4.1 Then offer your view; e.g. you could say…</a:t>
            </a:r>
          </a:p>
          <a:p>
            <a:r>
              <a:rPr lang="en-NZ" sz="1600" dirty="0">
                <a:solidFill>
                  <a:srgbClr val="00009A"/>
                </a:solidFill>
              </a:rPr>
              <a:t>Many people who smoke feel like they are stuck &amp;</a:t>
            </a:r>
          </a:p>
          <a:p>
            <a:r>
              <a:rPr lang="en-NZ" sz="1600" dirty="0">
                <a:solidFill>
                  <a:srgbClr val="00009A"/>
                </a:solidFill>
              </a:rPr>
              <a:t>put off trying to stop because they are not sure how</a:t>
            </a:r>
          </a:p>
          <a:p>
            <a:r>
              <a:rPr lang="en-NZ" sz="1600" dirty="0">
                <a:solidFill>
                  <a:srgbClr val="00009A"/>
                </a:solidFill>
              </a:rPr>
              <a:t>to, or are worried that stopping might have some</a:t>
            </a:r>
          </a:p>
          <a:p>
            <a:r>
              <a:rPr lang="en-NZ" sz="1600" dirty="0">
                <a:solidFill>
                  <a:srgbClr val="00009A"/>
                </a:solidFill>
              </a:rPr>
              <a:t>negative impacts on their mental health…</a:t>
            </a:r>
          </a:p>
          <a:p>
            <a:r>
              <a:rPr lang="en-NZ" sz="1600" dirty="0">
                <a:solidFill>
                  <a:srgbClr val="00009A"/>
                </a:solidFill>
              </a:rPr>
              <a:t>Some staff feel funny about </a:t>
            </a:r>
            <a:r>
              <a:rPr lang="en-NZ" sz="1600" dirty="0" smtClean="0">
                <a:solidFill>
                  <a:srgbClr val="00009A"/>
                </a:solidFill>
              </a:rPr>
              <a:t>offering </a:t>
            </a:r>
            <a:r>
              <a:rPr lang="en-NZ" sz="1600" dirty="0">
                <a:solidFill>
                  <a:srgbClr val="00009A"/>
                </a:solidFill>
              </a:rPr>
              <a:t>stop-smoking</a:t>
            </a:r>
          </a:p>
          <a:p>
            <a:r>
              <a:rPr lang="en-NZ" sz="1600" dirty="0">
                <a:solidFill>
                  <a:srgbClr val="00009A"/>
                </a:solidFill>
              </a:rPr>
              <a:t>advice to service users because they smoke</a:t>
            </a:r>
          </a:p>
          <a:p>
            <a:r>
              <a:rPr lang="en-NZ" sz="1600" dirty="0">
                <a:solidFill>
                  <a:srgbClr val="00009A"/>
                </a:solidFill>
              </a:rPr>
              <a:t>themselves... (to staff )</a:t>
            </a:r>
          </a:p>
          <a:p>
            <a:r>
              <a:rPr lang="en-NZ" sz="1600" dirty="0">
                <a:solidFill>
                  <a:srgbClr val="00009A"/>
                </a:solidFill>
              </a:rPr>
              <a:t>But it’s important that we demonstrate </a:t>
            </a:r>
            <a:r>
              <a:rPr lang="en-NZ" sz="1600" dirty="0" smtClean="0">
                <a:solidFill>
                  <a:srgbClr val="00009A"/>
                </a:solidFill>
              </a:rPr>
              <a:t>organisation wide</a:t>
            </a:r>
            <a:endParaRPr lang="en-NZ" sz="1600" dirty="0">
              <a:solidFill>
                <a:srgbClr val="00009A"/>
              </a:solidFill>
            </a:endParaRPr>
          </a:p>
          <a:p>
            <a:r>
              <a:rPr lang="en-NZ" sz="1600" dirty="0">
                <a:solidFill>
                  <a:srgbClr val="00009A"/>
                </a:solidFill>
              </a:rPr>
              <a:t>smokefree commitment – this means we’re here</a:t>
            </a:r>
          </a:p>
          <a:p>
            <a:r>
              <a:rPr lang="en-NZ" sz="1600" dirty="0">
                <a:solidFill>
                  <a:srgbClr val="00009A"/>
                </a:solidFill>
              </a:rPr>
              <a:t>to support staff too (to staff )</a:t>
            </a:r>
            <a:endParaRPr lang="en-NZ" sz="1600" dirty="0"/>
          </a:p>
        </p:txBody>
      </p:sp>
      <p:sp>
        <p:nvSpPr>
          <p:cNvPr id="9" name="Oval Callout 8"/>
          <p:cNvSpPr/>
          <p:nvPr/>
        </p:nvSpPr>
        <p:spPr>
          <a:xfrm>
            <a:off x="7539790" y="1625741"/>
            <a:ext cx="3721768" cy="1989220"/>
          </a:xfrm>
          <a:prstGeom prst="wedgeEllipseCallout">
            <a:avLst>
              <a:gd name="adj1" fmla="val -16523"/>
              <a:gd name="adj2" fmla="val 59274"/>
            </a:avLst>
          </a:prstGeom>
          <a:solidFill>
            <a:srgbClr val="7E00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Ask your client what they think of your advice</a:t>
            </a:r>
            <a:endParaRPr lang="en-NZ" dirty="0"/>
          </a:p>
        </p:txBody>
      </p:sp>
      <p:sp>
        <p:nvSpPr>
          <p:cNvPr id="10" name="Down Arrow 9"/>
          <p:cNvSpPr/>
          <p:nvPr/>
        </p:nvSpPr>
        <p:spPr>
          <a:xfrm>
            <a:off x="2947294" y="3336174"/>
            <a:ext cx="436324" cy="336599"/>
          </a:xfrm>
          <a:prstGeom prst="downArrow">
            <a:avLst/>
          </a:prstGeom>
          <a:solidFill>
            <a:srgbClr val="E7A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Bent-Up Arrow 10"/>
          <p:cNvSpPr/>
          <p:nvPr/>
        </p:nvSpPr>
        <p:spPr>
          <a:xfrm>
            <a:off x="8614611" y="4235116"/>
            <a:ext cx="946644" cy="1301388"/>
          </a:xfrm>
          <a:prstGeom prst="bentUpArrow">
            <a:avLst>
              <a:gd name="adj1" fmla="val 25000"/>
              <a:gd name="adj2" fmla="val 29631"/>
              <a:gd name="adj3" fmla="val 42202"/>
            </a:avLst>
          </a:prstGeom>
          <a:solidFill>
            <a:srgbClr val="E7A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52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-1"/>
            <a:ext cx="12192000" cy="739037"/>
          </a:xfrm>
          <a:prstGeom prst="rect">
            <a:avLst/>
          </a:prstGeom>
          <a:solidFill>
            <a:srgbClr val="E7A1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NZ" sz="4000" kern="0" dirty="0" smtClean="0">
                <a:solidFill>
                  <a:schemeClr val="bg1"/>
                </a:solidFill>
              </a:rPr>
              <a:t>Step 5. </a:t>
            </a:r>
            <a:r>
              <a:rPr lang="en-NZ" sz="4000" kern="0" dirty="0">
                <a:solidFill>
                  <a:schemeClr val="bg1"/>
                </a:solidFill>
              </a:rPr>
              <a:t>C</a:t>
            </a:r>
            <a:r>
              <a:rPr lang="en-NZ" sz="4000" kern="0" dirty="0" smtClean="0">
                <a:solidFill>
                  <a:schemeClr val="bg1"/>
                </a:solidFill>
              </a:rPr>
              <a:t>ontinued</a:t>
            </a:r>
            <a:endParaRPr lang="en-NZ" sz="4000" kern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747" y="1216028"/>
            <a:ext cx="9049506" cy="3785652"/>
          </a:xfrm>
          <a:prstGeom prst="rect">
            <a:avLst/>
          </a:prstGeom>
          <a:ln>
            <a:solidFill>
              <a:srgbClr val="E7A1D0"/>
            </a:solidFill>
          </a:ln>
        </p:spPr>
        <p:txBody>
          <a:bodyPr wrap="square">
            <a:spAutoFit/>
          </a:bodyPr>
          <a:lstStyle/>
          <a:p>
            <a:r>
              <a:rPr lang="en-NZ" sz="1600" dirty="0">
                <a:solidFill>
                  <a:srgbClr val="C227FF"/>
                </a:solidFill>
              </a:rPr>
              <a:t>Then provide clear advice tailored to their situation. Here are some examples of what you</a:t>
            </a:r>
          </a:p>
          <a:p>
            <a:r>
              <a:rPr lang="en-NZ" sz="1600" dirty="0">
                <a:solidFill>
                  <a:srgbClr val="C227FF"/>
                </a:solidFill>
              </a:rPr>
              <a:t>could say…</a:t>
            </a:r>
          </a:p>
          <a:p>
            <a:r>
              <a:rPr lang="en-NZ" sz="1600" dirty="0">
                <a:solidFill>
                  <a:srgbClr val="00009A"/>
                </a:solidFill>
              </a:rPr>
              <a:t>• </a:t>
            </a:r>
            <a:r>
              <a:rPr lang="en-NZ" sz="1600" dirty="0" smtClean="0">
                <a:solidFill>
                  <a:srgbClr val="00009A"/>
                </a:solidFill>
              </a:rPr>
              <a:t>  Stopping </a:t>
            </a:r>
            <a:r>
              <a:rPr lang="en-NZ" sz="1600" dirty="0">
                <a:solidFill>
                  <a:srgbClr val="00009A"/>
                </a:solidFill>
              </a:rPr>
              <a:t>smoking is the best thing you could do for your physical health &amp; your mental</a:t>
            </a:r>
          </a:p>
          <a:p>
            <a:r>
              <a:rPr lang="en-NZ" sz="1600" dirty="0" smtClean="0">
                <a:solidFill>
                  <a:srgbClr val="00009A"/>
                </a:solidFill>
              </a:rPr>
              <a:t>     health </a:t>
            </a:r>
            <a:r>
              <a:rPr lang="en-NZ" sz="1600" dirty="0">
                <a:solidFill>
                  <a:srgbClr val="00009A"/>
                </a:solidFill>
              </a:rPr>
              <a:t>And</a:t>
            </a:r>
          </a:p>
          <a:p>
            <a:r>
              <a:rPr lang="en-NZ" sz="1600" dirty="0">
                <a:solidFill>
                  <a:srgbClr val="00009A"/>
                </a:solidFill>
              </a:rPr>
              <a:t>• </a:t>
            </a:r>
            <a:r>
              <a:rPr lang="en-NZ" sz="1600" dirty="0" smtClean="0">
                <a:solidFill>
                  <a:srgbClr val="00009A"/>
                </a:solidFill>
              </a:rPr>
              <a:t>  Getting </a:t>
            </a:r>
            <a:r>
              <a:rPr lang="en-NZ" sz="1600" dirty="0">
                <a:solidFill>
                  <a:srgbClr val="00009A"/>
                </a:solidFill>
              </a:rPr>
              <a:t>behaviour support from a stop-smoking service combined with using stop-smoking</a:t>
            </a:r>
          </a:p>
          <a:p>
            <a:r>
              <a:rPr lang="en-NZ" sz="1600" dirty="0" smtClean="0">
                <a:solidFill>
                  <a:srgbClr val="00009A"/>
                </a:solidFill>
              </a:rPr>
              <a:t>    medication </a:t>
            </a:r>
            <a:r>
              <a:rPr lang="en-NZ" sz="1600" dirty="0">
                <a:solidFill>
                  <a:srgbClr val="00009A"/>
                </a:solidFill>
              </a:rPr>
              <a:t>is the best way to stop And/or</a:t>
            </a:r>
          </a:p>
          <a:p>
            <a:r>
              <a:rPr lang="en-NZ" sz="1600" dirty="0">
                <a:solidFill>
                  <a:srgbClr val="00009A"/>
                </a:solidFill>
              </a:rPr>
              <a:t>• </a:t>
            </a:r>
            <a:r>
              <a:rPr lang="en-NZ" sz="1600" dirty="0" smtClean="0">
                <a:solidFill>
                  <a:srgbClr val="00009A"/>
                </a:solidFill>
              </a:rPr>
              <a:t>  Support </a:t>
            </a:r>
            <a:r>
              <a:rPr lang="en-NZ" sz="1600" dirty="0">
                <a:solidFill>
                  <a:srgbClr val="00009A"/>
                </a:solidFill>
              </a:rPr>
              <a:t>from peers with lived experience of mental distress &amp; giving up smoking maybe</a:t>
            </a:r>
          </a:p>
          <a:p>
            <a:r>
              <a:rPr lang="en-NZ" sz="1600" dirty="0" smtClean="0">
                <a:solidFill>
                  <a:srgbClr val="00009A"/>
                </a:solidFill>
              </a:rPr>
              <a:t>    helpful</a:t>
            </a:r>
            <a:endParaRPr lang="en-NZ" sz="1600" dirty="0">
              <a:solidFill>
                <a:srgbClr val="00009A"/>
              </a:solidFill>
            </a:endParaRPr>
          </a:p>
          <a:p>
            <a:r>
              <a:rPr lang="en-NZ" sz="1600" dirty="0">
                <a:solidFill>
                  <a:srgbClr val="00009A"/>
                </a:solidFill>
              </a:rPr>
              <a:t>• </a:t>
            </a:r>
            <a:r>
              <a:rPr lang="en-NZ" sz="1600" dirty="0" smtClean="0">
                <a:solidFill>
                  <a:srgbClr val="00009A"/>
                </a:solidFill>
              </a:rPr>
              <a:t> Even </a:t>
            </a:r>
            <a:r>
              <a:rPr lang="en-NZ" sz="1600" dirty="0">
                <a:solidFill>
                  <a:srgbClr val="00009A"/>
                </a:solidFill>
              </a:rPr>
              <a:t>if you are not ready to stop-smoking, NRT can relieve short-term tobacco withdrawal in</a:t>
            </a:r>
          </a:p>
          <a:p>
            <a:r>
              <a:rPr lang="en-NZ" sz="1600" dirty="0" smtClean="0">
                <a:solidFill>
                  <a:srgbClr val="00009A"/>
                </a:solidFill>
              </a:rPr>
              <a:t>   situations </a:t>
            </a:r>
            <a:r>
              <a:rPr lang="en-NZ" sz="1600" dirty="0">
                <a:solidFill>
                  <a:srgbClr val="00009A"/>
                </a:solidFill>
              </a:rPr>
              <a:t>when you cannot smoke and this might lead to a longer smokefree attempt (e.g.</a:t>
            </a:r>
          </a:p>
          <a:p>
            <a:r>
              <a:rPr lang="en-NZ" sz="1600" dirty="0" smtClean="0">
                <a:solidFill>
                  <a:srgbClr val="00009A"/>
                </a:solidFill>
              </a:rPr>
              <a:t>   inpatient </a:t>
            </a:r>
            <a:r>
              <a:rPr lang="en-NZ" sz="1600" dirty="0">
                <a:solidFill>
                  <a:srgbClr val="00009A"/>
                </a:solidFill>
              </a:rPr>
              <a:t>settings) And/or</a:t>
            </a:r>
          </a:p>
          <a:p>
            <a:r>
              <a:rPr lang="en-NZ" sz="1600" dirty="0">
                <a:solidFill>
                  <a:srgbClr val="00009A"/>
                </a:solidFill>
              </a:rPr>
              <a:t>• </a:t>
            </a:r>
            <a:r>
              <a:rPr lang="en-NZ" sz="1600" dirty="0" smtClean="0">
                <a:solidFill>
                  <a:srgbClr val="00009A"/>
                </a:solidFill>
              </a:rPr>
              <a:t> Did </a:t>
            </a:r>
            <a:r>
              <a:rPr lang="en-NZ" sz="1600" dirty="0">
                <a:solidFill>
                  <a:srgbClr val="00009A"/>
                </a:solidFill>
              </a:rPr>
              <a:t>you know that some medications are </a:t>
            </a:r>
            <a:r>
              <a:rPr lang="en-NZ" sz="1600" dirty="0" smtClean="0">
                <a:solidFill>
                  <a:srgbClr val="00009A"/>
                </a:solidFill>
              </a:rPr>
              <a:t>affected </a:t>
            </a:r>
            <a:r>
              <a:rPr lang="en-NZ" sz="1600" dirty="0">
                <a:solidFill>
                  <a:srgbClr val="00009A"/>
                </a:solidFill>
              </a:rPr>
              <a:t>by tobacco smoke?</a:t>
            </a:r>
          </a:p>
          <a:p>
            <a:r>
              <a:rPr lang="en-NZ" sz="1600" dirty="0" smtClean="0">
                <a:solidFill>
                  <a:srgbClr val="00009A"/>
                </a:solidFill>
              </a:rPr>
              <a:t>•  </a:t>
            </a:r>
            <a:r>
              <a:rPr lang="en-NZ" sz="1600" dirty="0">
                <a:solidFill>
                  <a:srgbClr val="00009A"/>
                </a:solidFill>
              </a:rPr>
              <a:t>Free NRT is available to manage your tobacco withdrawal during work hours (to staff – if</a:t>
            </a:r>
          </a:p>
          <a:p>
            <a:r>
              <a:rPr lang="en-NZ" sz="1600" dirty="0" smtClean="0">
                <a:solidFill>
                  <a:srgbClr val="00009A"/>
                </a:solidFill>
              </a:rPr>
              <a:t>   available</a:t>
            </a:r>
            <a:r>
              <a:rPr lang="en-NZ" sz="1600" dirty="0">
                <a:solidFill>
                  <a:srgbClr val="00009A"/>
                </a:solidFill>
              </a:rPr>
              <a:t>)</a:t>
            </a:r>
          </a:p>
          <a:p>
            <a:r>
              <a:rPr lang="en-NZ" sz="1600" dirty="0">
                <a:solidFill>
                  <a:srgbClr val="00009A"/>
                </a:solidFill>
              </a:rPr>
              <a:t>• </a:t>
            </a:r>
            <a:r>
              <a:rPr lang="en-NZ" sz="1600" dirty="0" smtClean="0">
                <a:solidFill>
                  <a:srgbClr val="00009A"/>
                </a:solidFill>
              </a:rPr>
              <a:t> Being </a:t>
            </a:r>
            <a:r>
              <a:rPr lang="en-NZ" sz="1600" dirty="0">
                <a:solidFill>
                  <a:srgbClr val="00009A"/>
                </a:solidFill>
              </a:rPr>
              <a:t>smokefree during work hours could lead to being smokefree in the long term (to staff )</a:t>
            </a:r>
            <a:endParaRPr lang="en-NZ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9978190" y="1416734"/>
            <a:ext cx="1909010" cy="3584946"/>
          </a:xfrm>
          <a:prstGeom prst="roundRect">
            <a:avLst/>
          </a:prstGeom>
          <a:solidFill>
            <a:srgbClr val="7E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Then ask for a decision…</a:t>
            </a:r>
          </a:p>
          <a:p>
            <a:pPr algn="ctr"/>
            <a:r>
              <a:rPr lang="en-NZ" dirty="0" smtClean="0"/>
              <a:t>After our discussion are you more clear about what you would like to do?</a:t>
            </a:r>
            <a:endParaRPr lang="en-NZ" dirty="0"/>
          </a:p>
        </p:txBody>
      </p:sp>
      <p:sp>
        <p:nvSpPr>
          <p:cNvPr id="8" name="Right Arrow 7"/>
          <p:cNvSpPr/>
          <p:nvPr/>
        </p:nvSpPr>
        <p:spPr>
          <a:xfrm>
            <a:off x="9316506" y="2807367"/>
            <a:ext cx="549389" cy="401839"/>
          </a:xfrm>
          <a:prstGeom prst="rightArrow">
            <a:avLst/>
          </a:prstGeom>
          <a:solidFill>
            <a:srgbClr val="E7A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Rounded Rectangle 8"/>
          <p:cNvSpPr/>
          <p:nvPr/>
        </p:nvSpPr>
        <p:spPr>
          <a:xfrm>
            <a:off x="1989221" y="5478672"/>
            <a:ext cx="8213558" cy="914400"/>
          </a:xfrm>
          <a:prstGeom prst="roundRect">
            <a:avLst/>
          </a:prstGeom>
          <a:solidFill>
            <a:srgbClr val="E7A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dirty="0">
                <a:solidFill>
                  <a:schemeClr val="bg1"/>
                </a:solidFill>
              </a:rPr>
              <a:t>Note: With practice, all staff should have the skills to engage service users</a:t>
            </a:r>
          </a:p>
          <a:p>
            <a:r>
              <a:rPr lang="en-NZ" dirty="0">
                <a:solidFill>
                  <a:schemeClr val="bg1"/>
                </a:solidFill>
              </a:rPr>
              <a:t>          in smokefree conversations up to this point…</a:t>
            </a:r>
          </a:p>
        </p:txBody>
      </p:sp>
    </p:spTree>
    <p:extLst>
      <p:ext uri="{BB962C8B-B14F-4D97-AF65-F5344CB8AC3E}">
        <p14:creationId xmlns:p14="http://schemas.microsoft.com/office/powerpoint/2010/main" val="211644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-1" y="-15185"/>
            <a:ext cx="12192000" cy="492977"/>
          </a:xfrm>
          <a:prstGeom prst="rect">
            <a:avLst/>
          </a:prstGeom>
          <a:solidFill>
            <a:srgbClr val="E7A1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NZ" sz="4000" kern="0" dirty="0" smtClean="0">
                <a:solidFill>
                  <a:schemeClr val="bg1"/>
                </a:solidFill>
              </a:rPr>
              <a:t>Step 5. </a:t>
            </a:r>
            <a:r>
              <a:rPr lang="en-NZ" sz="4000" kern="0" dirty="0">
                <a:solidFill>
                  <a:schemeClr val="bg1"/>
                </a:solidFill>
              </a:rPr>
              <a:t>C</a:t>
            </a:r>
            <a:r>
              <a:rPr lang="en-NZ" sz="4000" kern="0" dirty="0" smtClean="0">
                <a:solidFill>
                  <a:schemeClr val="bg1"/>
                </a:solidFill>
              </a:rPr>
              <a:t>ontinued</a:t>
            </a:r>
            <a:endParaRPr lang="en-NZ" sz="4000" kern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835" y="598368"/>
            <a:ext cx="7027152" cy="1815882"/>
          </a:xfrm>
          <a:prstGeom prst="rect">
            <a:avLst/>
          </a:prstGeom>
          <a:ln>
            <a:solidFill>
              <a:srgbClr val="E7A1D0"/>
            </a:solidFill>
          </a:ln>
        </p:spPr>
        <p:txBody>
          <a:bodyPr wrap="square">
            <a:spAutoFit/>
          </a:bodyPr>
          <a:lstStyle/>
          <a:p>
            <a:r>
              <a:rPr lang="en-NZ" sz="1400" dirty="0">
                <a:solidFill>
                  <a:srgbClr val="C227FF"/>
                </a:solidFill>
                <a:latin typeface="Gotham-Medium"/>
              </a:rPr>
              <a:t>5. If a referral to a stop-smoking service is accepted…</a:t>
            </a:r>
          </a:p>
          <a:p>
            <a:r>
              <a:rPr lang="en-NZ" sz="1400" dirty="0">
                <a:solidFill>
                  <a:srgbClr val="00009A"/>
                </a:solidFill>
                <a:latin typeface="Gotham-Light"/>
              </a:rPr>
              <a:t>• Discuss stop-smoking service provider options</a:t>
            </a:r>
          </a:p>
          <a:p>
            <a:r>
              <a:rPr lang="en-NZ" sz="1400" dirty="0">
                <a:solidFill>
                  <a:srgbClr val="00009A"/>
                </a:solidFill>
                <a:latin typeface="Gotham-Light"/>
              </a:rPr>
              <a:t>• Complete a referral to their chosen </a:t>
            </a:r>
            <a:r>
              <a:rPr lang="en-NZ" sz="1400" dirty="0" smtClean="0">
                <a:solidFill>
                  <a:srgbClr val="00009A"/>
                </a:solidFill>
                <a:latin typeface="Gotham-Light"/>
              </a:rPr>
              <a:t>provider </a:t>
            </a:r>
            <a:r>
              <a:rPr lang="en-NZ" sz="1400" dirty="0" smtClean="0">
                <a:solidFill>
                  <a:srgbClr val="C227FF"/>
                </a:solidFill>
                <a:latin typeface="Gotham-Medium"/>
              </a:rPr>
              <a:t>And/or</a:t>
            </a:r>
            <a:endParaRPr lang="en-NZ" sz="1400" dirty="0">
              <a:solidFill>
                <a:srgbClr val="C227FF"/>
              </a:solidFill>
              <a:latin typeface="Gotham-Medium"/>
            </a:endParaRPr>
          </a:p>
          <a:p>
            <a:r>
              <a:rPr lang="en-NZ" sz="1400" dirty="0">
                <a:solidFill>
                  <a:srgbClr val="00009A"/>
                </a:solidFill>
                <a:latin typeface="Gotham-Light"/>
              </a:rPr>
              <a:t>• Complete a Quitcard (if you are a </a:t>
            </a:r>
            <a:r>
              <a:rPr lang="en-NZ" sz="1400" dirty="0" smtClean="0">
                <a:solidFill>
                  <a:srgbClr val="00009A"/>
                </a:solidFill>
                <a:latin typeface="Gotham-Light"/>
              </a:rPr>
              <a:t>registered Quitcard </a:t>
            </a:r>
            <a:r>
              <a:rPr lang="en-NZ" sz="1400" dirty="0">
                <a:solidFill>
                  <a:srgbClr val="00009A"/>
                </a:solidFill>
                <a:latin typeface="Gotham-Light"/>
              </a:rPr>
              <a:t>provider) and they </a:t>
            </a:r>
            <a:r>
              <a:rPr lang="en-NZ" sz="1400" dirty="0" smtClean="0">
                <a:solidFill>
                  <a:srgbClr val="00009A"/>
                </a:solidFill>
                <a:latin typeface="Gotham-Light"/>
              </a:rPr>
              <a:t>have</a:t>
            </a:r>
          </a:p>
          <a:p>
            <a:r>
              <a:rPr lang="en-NZ" sz="1400" dirty="0" smtClean="0">
                <a:solidFill>
                  <a:srgbClr val="00009A"/>
                </a:solidFill>
                <a:latin typeface="Gotham-Light"/>
              </a:rPr>
              <a:t>  chosen to manage </a:t>
            </a:r>
            <a:r>
              <a:rPr lang="en-NZ" sz="1400" dirty="0">
                <a:solidFill>
                  <a:srgbClr val="00009A"/>
                </a:solidFill>
                <a:latin typeface="Gotham-Light"/>
              </a:rPr>
              <a:t>short term tobacco </a:t>
            </a:r>
            <a:r>
              <a:rPr lang="en-NZ" sz="1400" dirty="0" smtClean="0">
                <a:solidFill>
                  <a:srgbClr val="00009A"/>
                </a:solidFill>
                <a:latin typeface="Gotham-Light"/>
              </a:rPr>
              <a:t>withdrawal symptoms </a:t>
            </a:r>
            <a:r>
              <a:rPr lang="en-NZ" sz="1400" dirty="0">
                <a:solidFill>
                  <a:srgbClr val="00009A"/>
                </a:solidFill>
                <a:latin typeface="Gotham-Light"/>
              </a:rPr>
              <a:t>with NRT – see above</a:t>
            </a:r>
          </a:p>
          <a:p>
            <a:r>
              <a:rPr lang="en-NZ" sz="1400" dirty="0">
                <a:solidFill>
                  <a:srgbClr val="00009A"/>
                </a:solidFill>
                <a:latin typeface="Gotham-Light"/>
              </a:rPr>
              <a:t>• Explain that it is important to share </a:t>
            </a:r>
            <a:r>
              <a:rPr lang="en-NZ" sz="1400" dirty="0" smtClean="0">
                <a:solidFill>
                  <a:srgbClr val="00009A"/>
                </a:solidFill>
                <a:latin typeface="Gotham-Light"/>
              </a:rPr>
              <a:t>their smokefree </a:t>
            </a:r>
            <a:r>
              <a:rPr lang="en-NZ" sz="1400" dirty="0">
                <a:solidFill>
                  <a:srgbClr val="00009A"/>
                </a:solidFill>
                <a:latin typeface="Gotham-Light"/>
              </a:rPr>
              <a:t>journey with their whole support</a:t>
            </a:r>
          </a:p>
          <a:p>
            <a:r>
              <a:rPr lang="en-NZ" sz="1400" dirty="0" smtClean="0">
                <a:solidFill>
                  <a:srgbClr val="00009A"/>
                </a:solidFill>
                <a:latin typeface="Gotham-Light"/>
              </a:rPr>
              <a:t>  network </a:t>
            </a:r>
            <a:r>
              <a:rPr lang="en-NZ" sz="1400" dirty="0">
                <a:solidFill>
                  <a:srgbClr val="00009A"/>
                </a:solidFill>
                <a:latin typeface="Gotham-Light"/>
              </a:rPr>
              <a:t>to make sure they get all the </a:t>
            </a:r>
            <a:r>
              <a:rPr lang="en-NZ" sz="1400" dirty="0" smtClean="0">
                <a:solidFill>
                  <a:srgbClr val="00009A"/>
                </a:solidFill>
                <a:latin typeface="Gotham-Light"/>
              </a:rPr>
              <a:t>support they </a:t>
            </a:r>
            <a:r>
              <a:rPr lang="en-NZ" sz="1400" dirty="0">
                <a:solidFill>
                  <a:srgbClr val="00009A"/>
                </a:solidFill>
                <a:latin typeface="Gotham-Light"/>
              </a:rPr>
              <a:t>need to successfully </a:t>
            </a:r>
            <a:r>
              <a:rPr lang="en-NZ" sz="1400" dirty="0" smtClean="0">
                <a:solidFill>
                  <a:srgbClr val="00009A"/>
                </a:solidFill>
                <a:latin typeface="Gotham-Light"/>
              </a:rPr>
              <a:t>stop-smoking</a:t>
            </a:r>
          </a:p>
          <a:p>
            <a:r>
              <a:rPr lang="en-NZ" sz="1400" dirty="0">
                <a:solidFill>
                  <a:srgbClr val="00009A"/>
                </a:solidFill>
                <a:latin typeface="Gotham-Light"/>
              </a:rPr>
              <a:t> </a:t>
            </a:r>
            <a:r>
              <a:rPr lang="en-NZ" sz="1400" dirty="0" smtClean="0">
                <a:solidFill>
                  <a:srgbClr val="00009A"/>
                </a:solidFill>
                <a:latin typeface="Gotham-Light"/>
              </a:rPr>
              <a:t> </a:t>
            </a:r>
            <a:endParaRPr lang="en-NZ" sz="1400" dirty="0"/>
          </a:p>
        </p:txBody>
      </p:sp>
      <p:sp>
        <p:nvSpPr>
          <p:cNvPr id="5" name="Rectangle 4"/>
          <p:cNvSpPr/>
          <p:nvPr/>
        </p:nvSpPr>
        <p:spPr>
          <a:xfrm>
            <a:off x="5830542" y="3244334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>
                <a:solidFill>
                  <a:srgbClr val="FFFFFF"/>
                </a:solidFill>
              </a:rPr>
              <a:t>OR</a:t>
            </a:r>
            <a:endParaRPr lang="en-NZ" dirty="0"/>
          </a:p>
        </p:txBody>
      </p:sp>
      <p:sp>
        <p:nvSpPr>
          <p:cNvPr id="7" name="Rectangle 6"/>
          <p:cNvSpPr/>
          <p:nvPr/>
        </p:nvSpPr>
        <p:spPr>
          <a:xfrm>
            <a:off x="5830542" y="3244334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>
                <a:solidFill>
                  <a:srgbClr val="FFFFFF"/>
                </a:solidFill>
                <a:latin typeface="Gotham-Medium"/>
              </a:rPr>
              <a:t>OR</a:t>
            </a:r>
            <a:endParaRPr lang="en-NZ" dirty="0"/>
          </a:p>
        </p:txBody>
      </p:sp>
      <p:sp>
        <p:nvSpPr>
          <p:cNvPr id="8" name="Right Arrow 7"/>
          <p:cNvSpPr/>
          <p:nvPr/>
        </p:nvSpPr>
        <p:spPr>
          <a:xfrm>
            <a:off x="7183509" y="980596"/>
            <a:ext cx="655795" cy="866947"/>
          </a:xfrm>
          <a:prstGeom prst="rightArrow">
            <a:avLst/>
          </a:prstGeom>
          <a:solidFill>
            <a:srgbClr val="7E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/>
              <a:t>OR</a:t>
            </a:r>
            <a:endParaRPr lang="en-NZ" sz="1600" dirty="0"/>
          </a:p>
        </p:txBody>
      </p:sp>
      <p:sp>
        <p:nvSpPr>
          <p:cNvPr id="9" name="Rectangle 8"/>
          <p:cNvSpPr/>
          <p:nvPr/>
        </p:nvSpPr>
        <p:spPr>
          <a:xfrm>
            <a:off x="7906827" y="560208"/>
            <a:ext cx="4203032" cy="1815882"/>
          </a:xfrm>
          <a:prstGeom prst="rect">
            <a:avLst/>
          </a:prstGeom>
          <a:ln>
            <a:solidFill>
              <a:srgbClr val="E7A1D0"/>
            </a:solidFill>
          </a:ln>
        </p:spPr>
        <p:txBody>
          <a:bodyPr wrap="square">
            <a:spAutoFit/>
          </a:bodyPr>
          <a:lstStyle/>
          <a:p>
            <a:r>
              <a:rPr lang="en-NZ" sz="1400" dirty="0">
                <a:solidFill>
                  <a:srgbClr val="C227FF"/>
                </a:solidFill>
              </a:rPr>
              <a:t>6. If no decision is made…</a:t>
            </a:r>
          </a:p>
          <a:p>
            <a:r>
              <a:rPr lang="en-NZ" sz="1400" dirty="0">
                <a:solidFill>
                  <a:srgbClr val="00009A"/>
                </a:solidFill>
              </a:rPr>
              <a:t>• Empathise with &amp; </a:t>
            </a:r>
            <a:r>
              <a:rPr lang="en-NZ" sz="1400" dirty="0" smtClean="0">
                <a:solidFill>
                  <a:srgbClr val="00009A"/>
                </a:solidFill>
              </a:rPr>
              <a:t>reflect </a:t>
            </a:r>
            <a:r>
              <a:rPr lang="en-NZ" sz="1400" dirty="0">
                <a:solidFill>
                  <a:srgbClr val="00009A"/>
                </a:solidFill>
              </a:rPr>
              <a:t>that making </a:t>
            </a:r>
            <a:r>
              <a:rPr lang="en-NZ" sz="1400" dirty="0" smtClean="0">
                <a:solidFill>
                  <a:srgbClr val="00009A"/>
                </a:solidFill>
              </a:rPr>
              <a:t>a decision</a:t>
            </a:r>
          </a:p>
          <a:p>
            <a:r>
              <a:rPr lang="en-NZ" sz="1400" dirty="0" smtClean="0">
                <a:solidFill>
                  <a:srgbClr val="00009A"/>
                </a:solidFill>
              </a:rPr>
              <a:t>  can </a:t>
            </a:r>
            <a:r>
              <a:rPr lang="en-NZ" sz="1400" dirty="0">
                <a:solidFill>
                  <a:srgbClr val="00009A"/>
                </a:solidFill>
              </a:rPr>
              <a:t>be </a:t>
            </a:r>
            <a:r>
              <a:rPr lang="en-NZ" sz="1400" dirty="0" smtClean="0">
                <a:solidFill>
                  <a:srgbClr val="00009A"/>
                </a:solidFill>
              </a:rPr>
              <a:t>difficult</a:t>
            </a:r>
            <a:endParaRPr lang="en-NZ" sz="1400" dirty="0">
              <a:solidFill>
                <a:srgbClr val="00009A"/>
              </a:solidFill>
            </a:endParaRPr>
          </a:p>
          <a:p>
            <a:r>
              <a:rPr lang="en-NZ" sz="1400" dirty="0">
                <a:solidFill>
                  <a:srgbClr val="00009A"/>
                </a:solidFill>
              </a:rPr>
              <a:t>• Ask if there is something else that would</a:t>
            </a:r>
          </a:p>
          <a:p>
            <a:r>
              <a:rPr lang="en-NZ" sz="1400" dirty="0" smtClean="0">
                <a:solidFill>
                  <a:srgbClr val="00009A"/>
                </a:solidFill>
              </a:rPr>
              <a:t>  help </a:t>
            </a:r>
            <a:r>
              <a:rPr lang="en-NZ" sz="1400" dirty="0">
                <a:solidFill>
                  <a:srgbClr val="00009A"/>
                </a:solidFill>
              </a:rPr>
              <a:t>them make a decision or</a:t>
            </a:r>
          </a:p>
          <a:p>
            <a:r>
              <a:rPr lang="en-NZ" sz="1400" dirty="0">
                <a:solidFill>
                  <a:srgbClr val="00009A"/>
                </a:solidFill>
              </a:rPr>
              <a:t>• Ask if they would like a call from a </a:t>
            </a:r>
            <a:r>
              <a:rPr lang="en-NZ" sz="1400" dirty="0" smtClean="0">
                <a:solidFill>
                  <a:srgbClr val="00009A"/>
                </a:solidFill>
              </a:rPr>
              <a:t>stop smoking</a:t>
            </a:r>
            <a:endParaRPr lang="en-NZ" sz="1400" dirty="0">
              <a:solidFill>
                <a:srgbClr val="00009A"/>
              </a:solidFill>
            </a:endParaRPr>
          </a:p>
          <a:p>
            <a:r>
              <a:rPr lang="en-NZ" sz="1400" dirty="0" smtClean="0">
                <a:solidFill>
                  <a:srgbClr val="00009A"/>
                </a:solidFill>
              </a:rPr>
              <a:t>  service </a:t>
            </a:r>
            <a:r>
              <a:rPr lang="en-NZ" sz="1400" dirty="0">
                <a:solidFill>
                  <a:srgbClr val="00009A"/>
                </a:solidFill>
              </a:rPr>
              <a:t>to explain what they do </a:t>
            </a:r>
            <a:r>
              <a:rPr lang="en-NZ" sz="1400" dirty="0" smtClean="0">
                <a:solidFill>
                  <a:srgbClr val="00009A"/>
                </a:solidFill>
              </a:rPr>
              <a:t>&amp; reiterate that </a:t>
            </a:r>
          </a:p>
          <a:p>
            <a:r>
              <a:rPr lang="en-NZ" sz="1400" dirty="0" smtClean="0">
                <a:solidFill>
                  <a:srgbClr val="00009A"/>
                </a:solidFill>
              </a:rPr>
              <a:t>  they </a:t>
            </a:r>
            <a:r>
              <a:rPr lang="en-NZ" sz="1400" dirty="0">
                <a:solidFill>
                  <a:srgbClr val="00009A"/>
                </a:solidFill>
              </a:rPr>
              <a:t>would not be </a:t>
            </a:r>
            <a:r>
              <a:rPr lang="en-NZ" sz="1400" dirty="0" smtClean="0">
                <a:solidFill>
                  <a:srgbClr val="00009A"/>
                </a:solidFill>
              </a:rPr>
              <a:t>committing themselves</a:t>
            </a:r>
            <a:endParaRPr lang="en-NZ" sz="1400" dirty="0"/>
          </a:p>
        </p:txBody>
      </p:sp>
      <p:sp>
        <p:nvSpPr>
          <p:cNvPr id="13" name="Down Arrow 12"/>
          <p:cNvSpPr/>
          <p:nvPr/>
        </p:nvSpPr>
        <p:spPr>
          <a:xfrm>
            <a:off x="2406918" y="2466417"/>
            <a:ext cx="737335" cy="411542"/>
          </a:xfrm>
          <a:prstGeom prst="downArrow">
            <a:avLst/>
          </a:prstGeom>
          <a:solidFill>
            <a:srgbClr val="7E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6" name="Rectangle 15"/>
          <p:cNvSpPr/>
          <p:nvPr/>
        </p:nvSpPr>
        <p:spPr>
          <a:xfrm>
            <a:off x="8000291" y="3079811"/>
            <a:ext cx="4067987" cy="2462213"/>
          </a:xfrm>
          <a:prstGeom prst="rect">
            <a:avLst/>
          </a:prstGeom>
          <a:ln>
            <a:solidFill>
              <a:srgbClr val="E7A1D0"/>
            </a:solidFill>
          </a:ln>
        </p:spPr>
        <p:txBody>
          <a:bodyPr wrap="square">
            <a:spAutoFit/>
          </a:bodyPr>
          <a:lstStyle/>
          <a:p>
            <a:r>
              <a:rPr lang="en-NZ" sz="1400" dirty="0">
                <a:solidFill>
                  <a:srgbClr val="C227FF"/>
                </a:solidFill>
              </a:rPr>
              <a:t>6. If their decision is to continue to smoke</a:t>
            </a:r>
          </a:p>
          <a:p>
            <a:r>
              <a:rPr lang="en-NZ" sz="1400" dirty="0">
                <a:solidFill>
                  <a:srgbClr val="C227FF"/>
                </a:solidFill>
              </a:rPr>
              <a:t>you could say…</a:t>
            </a:r>
          </a:p>
          <a:p>
            <a:r>
              <a:rPr lang="en-NZ" sz="1400" dirty="0">
                <a:solidFill>
                  <a:srgbClr val="00009A"/>
                </a:solidFill>
              </a:rPr>
              <a:t>• If you change your mind &amp; want to talk more</a:t>
            </a:r>
          </a:p>
          <a:p>
            <a:r>
              <a:rPr lang="en-NZ" sz="1400" dirty="0">
                <a:solidFill>
                  <a:srgbClr val="00009A"/>
                </a:solidFill>
              </a:rPr>
              <a:t>about stopping smoking let me or your other</a:t>
            </a:r>
          </a:p>
          <a:p>
            <a:r>
              <a:rPr lang="en-NZ" sz="1400" dirty="0">
                <a:solidFill>
                  <a:srgbClr val="00009A"/>
                </a:solidFill>
              </a:rPr>
              <a:t>support staff know or</a:t>
            </a:r>
          </a:p>
          <a:p>
            <a:r>
              <a:rPr lang="en-NZ" sz="1400" dirty="0">
                <a:solidFill>
                  <a:srgbClr val="00009A"/>
                </a:solidFill>
              </a:rPr>
              <a:t>• I understand that you don’t want to stop right</a:t>
            </a:r>
          </a:p>
          <a:p>
            <a:r>
              <a:rPr lang="en-NZ" sz="1400" dirty="0">
                <a:solidFill>
                  <a:srgbClr val="00009A"/>
                </a:solidFill>
              </a:rPr>
              <a:t>now but remember it’s never too late to try or</a:t>
            </a:r>
          </a:p>
          <a:p>
            <a:r>
              <a:rPr lang="en-NZ" sz="1400" dirty="0">
                <a:solidFill>
                  <a:srgbClr val="00009A"/>
                </a:solidFill>
              </a:rPr>
              <a:t>• You might need some more time to think about</a:t>
            </a:r>
          </a:p>
          <a:p>
            <a:r>
              <a:rPr lang="en-NZ" sz="1400" dirty="0">
                <a:solidFill>
                  <a:srgbClr val="00009A"/>
                </a:solidFill>
              </a:rPr>
              <a:t>it – I’ll ask you about your plans</a:t>
            </a:r>
          </a:p>
          <a:p>
            <a:r>
              <a:rPr lang="en-NZ" sz="1400" dirty="0">
                <a:solidFill>
                  <a:srgbClr val="00009A"/>
                </a:solidFill>
              </a:rPr>
              <a:t>&gt; … the next time we meet or</a:t>
            </a:r>
          </a:p>
          <a:p>
            <a:r>
              <a:rPr lang="en-NZ" sz="1400" dirty="0">
                <a:solidFill>
                  <a:srgbClr val="00009A"/>
                </a:solidFill>
              </a:rPr>
              <a:t>&gt; …at your next 1.1 (to staff )</a:t>
            </a:r>
            <a:endParaRPr lang="en-NZ" sz="1400" dirty="0"/>
          </a:p>
        </p:txBody>
      </p:sp>
      <p:sp>
        <p:nvSpPr>
          <p:cNvPr id="17" name="Rectangle 16"/>
          <p:cNvSpPr/>
          <p:nvPr/>
        </p:nvSpPr>
        <p:spPr>
          <a:xfrm>
            <a:off x="415725" y="3005401"/>
            <a:ext cx="6096000" cy="738664"/>
          </a:xfrm>
          <a:prstGeom prst="rect">
            <a:avLst/>
          </a:prstGeom>
          <a:ln>
            <a:solidFill>
              <a:srgbClr val="E7A1D0"/>
            </a:solidFill>
          </a:ln>
        </p:spPr>
        <p:txBody>
          <a:bodyPr>
            <a:spAutoFit/>
          </a:bodyPr>
          <a:lstStyle/>
          <a:p>
            <a:r>
              <a:rPr lang="en-NZ" sz="1400" dirty="0">
                <a:solidFill>
                  <a:srgbClr val="C227FF"/>
                </a:solidFill>
              </a:rPr>
              <a:t>7. Completing the Smokefree Motivational Conversation intervention</a:t>
            </a:r>
          </a:p>
          <a:p>
            <a:r>
              <a:rPr lang="en-NZ" sz="1400" dirty="0">
                <a:solidFill>
                  <a:srgbClr val="00009A"/>
                </a:solidFill>
              </a:rPr>
              <a:t>Thank the person for the opportunity to talk about their smoking</a:t>
            </a:r>
          </a:p>
          <a:p>
            <a:r>
              <a:rPr lang="en-NZ" sz="1400" dirty="0">
                <a:solidFill>
                  <a:srgbClr val="00009A"/>
                </a:solidFill>
              </a:rPr>
              <a:t>Enter this smokefree intervention into service user health system fi les</a:t>
            </a:r>
            <a:endParaRPr lang="en-NZ" sz="1400" dirty="0"/>
          </a:p>
        </p:txBody>
      </p:sp>
      <p:sp>
        <p:nvSpPr>
          <p:cNvPr id="18" name="Rectangle 17"/>
          <p:cNvSpPr/>
          <p:nvPr/>
        </p:nvSpPr>
        <p:spPr>
          <a:xfrm>
            <a:off x="88835" y="4441941"/>
            <a:ext cx="6813334" cy="2031325"/>
          </a:xfrm>
          <a:prstGeom prst="rect">
            <a:avLst/>
          </a:prstGeom>
          <a:ln>
            <a:solidFill>
              <a:srgbClr val="E7A1D0"/>
            </a:solidFill>
          </a:ln>
        </p:spPr>
        <p:txBody>
          <a:bodyPr wrap="square">
            <a:spAutoFit/>
          </a:bodyPr>
          <a:lstStyle/>
          <a:p>
            <a:r>
              <a:rPr lang="en-NZ" sz="1400" dirty="0">
                <a:solidFill>
                  <a:srgbClr val="C227FF"/>
                </a:solidFill>
              </a:rPr>
              <a:t>8. Follow-up</a:t>
            </a:r>
          </a:p>
          <a:p>
            <a:r>
              <a:rPr lang="en-NZ" sz="1400" dirty="0">
                <a:solidFill>
                  <a:srgbClr val="00009A"/>
                </a:solidFill>
              </a:rPr>
              <a:t>If a referral to a stop-smoking service was completed…</a:t>
            </a:r>
          </a:p>
          <a:p>
            <a:r>
              <a:rPr lang="en-NZ" sz="1400" dirty="0">
                <a:solidFill>
                  <a:srgbClr val="00009A"/>
                </a:solidFill>
              </a:rPr>
              <a:t>• Set a follow-up contact date for one week’s time to check </a:t>
            </a:r>
            <a:r>
              <a:rPr lang="en-NZ" sz="1400" dirty="0" smtClean="0">
                <a:solidFill>
                  <a:srgbClr val="00009A"/>
                </a:solidFill>
              </a:rPr>
              <a:t>the referral progress</a:t>
            </a:r>
            <a:endParaRPr lang="en-NZ" sz="1400" dirty="0">
              <a:solidFill>
                <a:srgbClr val="00009A"/>
              </a:solidFill>
            </a:endParaRPr>
          </a:p>
          <a:p>
            <a:r>
              <a:rPr lang="en-NZ" sz="1400" dirty="0">
                <a:solidFill>
                  <a:srgbClr val="00009A"/>
                </a:solidFill>
              </a:rPr>
              <a:t>• Complete a follow-up smokefree intervention within </a:t>
            </a:r>
            <a:r>
              <a:rPr lang="en-NZ" sz="1400" dirty="0" smtClean="0">
                <a:solidFill>
                  <a:srgbClr val="00009A"/>
                </a:solidFill>
              </a:rPr>
              <a:t>that timeframe </a:t>
            </a:r>
            <a:r>
              <a:rPr lang="en-NZ" sz="1400" dirty="0">
                <a:solidFill>
                  <a:srgbClr val="00009A"/>
                </a:solidFill>
              </a:rPr>
              <a:t>(see page 8)</a:t>
            </a:r>
          </a:p>
          <a:p>
            <a:r>
              <a:rPr lang="en-NZ" sz="1400" dirty="0">
                <a:solidFill>
                  <a:srgbClr val="00009A"/>
                </a:solidFill>
              </a:rPr>
              <a:t>If a referral to a stop-smoking service was declined you could say…</a:t>
            </a:r>
          </a:p>
          <a:p>
            <a:r>
              <a:rPr lang="en-NZ" sz="1400" dirty="0">
                <a:solidFill>
                  <a:srgbClr val="00009A"/>
                </a:solidFill>
              </a:rPr>
              <a:t>• I understand that you are not ready to accept support </a:t>
            </a:r>
            <a:r>
              <a:rPr lang="en-NZ" sz="1400" dirty="0" smtClean="0">
                <a:solidFill>
                  <a:srgbClr val="00009A"/>
                </a:solidFill>
              </a:rPr>
              <a:t>right now </a:t>
            </a:r>
            <a:r>
              <a:rPr lang="en-NZ" sz="1400" dirty="0">
                <a:solidFill>
                  <a:srgbClr val="00009A"/>
                </a:solidFill>
              </a:rPr>
              <a:t>but our </a:t>
            </a:r>
            <a:r>
              <a:rPr lang="en-NZ" sz="1400" dirty="0" smtClean="0">
                <a:solidFill>
                  <a:srgbClr val="00009A"/>
                </a:solidFill>
              </a:rPr>
              <a:t>service</a:t>
            </a:r>
          </a:p>
          <a:p>
            <a:r>
              <a:rPr lang="en-NZ" sz="1400" dirty="0" smtClean="0">
                <a:solidFill>
                  <a:srgbClr val="00009A"/>
                </a:solidFill>
              </a:rPr>
              <a:t>  thinks </a:t>
            </a:r>
            <a:r>
              <a:rPr lang="en-NZ" sz="1400" dirty="0">
                <a:solidFill>
                  <a:srgbClr val="00009A"/>
                </a:solidFill>
              </a:rPr>
              <a:t>this is very important so…</a:t>
            </a:r>
          </a:p>
          <a:p>
            <a:r>
              <a:rPr lang="en-NZ" sz="1400" dirty="0">
                <a:solidFill>
                  <a:srgbClr val="00009A"/>
                </a:solidFill>
              </a:rPr>
              <a:t>&gt; a health professional will </a:t>
            </a:r>
            <a:r>
              <a:rPr lang="en-NZ" sz="1400" dirty="0" smtClean="0">
                <a:solidFill>
                  <a:srgbClr val="00009A"/>
                </a:solidFill>
              </a:rPr>
              <a:t>offer </a:t>
            </a:r>
            <a:r>
              <a:rPr lang="en-NZ" sz="1400" dirty="0">
                <a:solidFill>
                  <a:srgbClr val="00009A"/>
                </a:solidFill>
              </a:rPr>
              <a:t>you support again in </a:t>
            </a:r>
            <a:r>
              <a:rPr lang="en-NZ" sz="1400" dirty="0" smtClean="0">
                <a:solidFill>
                  <a:srgbClr val="00009A"/>
                </a:solidFill>
              </a:rPr>
              <a:t>12 weeks</a:t>
            </a:r>
            <a:r>
              <a:rPr lang="en-NZ" sz="1400" dirty="0">
                <a:solidFill>
                  <a:srgbClr val="00009A"/>
                </a:solidFill>
              </a:rPr>
              <a:t>’ </a:t>
            </a:r>
            <a:r>
              <a:rPr lang="en-NZ" sz="1400" dirty="0" smtClean="0">
                <a:solidFill>
                  <a:srgbClr val="00009A"/>
                </a:solidFill>
              </a:rPr>
              <a:t>time DATE*</a:t>
            </a:r>
            <a:endParaRPr lang="en-NZ" sz="1400" dirty="0">
              <a:solidFill>
                <a:srgbClr val="00009A"/>
              </a:solidFill>
            </a:endParaRPr>
          </a:p>
          <a:p>
            <a:r>
              <a:rPr lang="en-NZ" sz="1400" dirty="0">
                <a:solidFill>
                  <a:srgbClr val="00009A"/>
                </a:solidFill>
              </a:rPr>
              <a:t>&gt; I will </a:t>
            </a:r>
            <a:r>
              <a:rPr lang="en-NZ" sz="1400" dirty="0" smtClean="0">
                <a:solidFill>
                  <a:srgbClr val="00009A"/>
                </a:solidFill>
              </a:rPr>
              <a:t>offer </a:t>
            </a:r>
            <a:r>
              <a:rPr lang="en-NZ" sz="1400" dirty="0">
                <a:solidFill>
                  <a:srgbClr val="00009A"/>
                </a:solidFill>
              </a:rPr>
              <a:t>you </a:t>
            </a:r>
            <a:r>
              <a:rPr lang="en-NZ" sz="1400" dirty="0" smtClean="0">
                <a:solidFill>
                  <a:srgbClr val="00009A"/>
                </a:solidFill>
              </a:rPr>
              <a:t>support again at future 1.1s (to staff)</a:t>
            </a:r>
            <a:endParaRPr lang="en-NZ"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7115986" y="5719822"/>
            <a:ext cx="4952291" cy="914400"/>
          </a:xfrm>
          <a:prstGeom prst="roundRect">
            <a:avLst/>
          </a:prstGeom>
          <a:solidFill>
            <a:srgbClr val="7E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Ideally this *date becomes a mandatory Smokefree 3 month alert on service user files</a:t>
            </a:r>
            <a:endParaRPr lang="en-NZ" dirty="0"/>
          </a:p>
        </p:txBody>
      </p:sp>
      <p:sp>
        <p:nvSpPr>
          <p:cNvPr id="25" name="Down Arrow 24"/>
          <p:cNvSpPr/>
          <p:nvPr/>
        </p:nvSpPr>
        <p:spPr>
          <a:xfrm>
            <a:off x="9324998" y="2458507"/>
            <a:ext cx="1122947" cy="554457"/>
          </a:xfrm>
          <a:prstGeom prst="downArrow">
            <a:avLst/>
          </a:prstGeom>
          <a:solidFill>
            <a:srgbClr val="7E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OR</a:t>
            </a:r>
            <a:endParaRPr lang="en-NZ" dirty="0"/>
          </a:p>
        </p:txBody>
      </p:sp>
      <p:sp>
        <p:nvSpPr>
          <p:cNvPr id="26" name="Left Arrow 25"/>
          <p:cNvSpPr/>
          <p:nvPr/>
        </p:nvSpPr>
        <p:spPr>
          <a:xfrm>
            <a:off x="6902169" y="3012964"/>
            <a:ext cx="707678" cy="604091"/>
          </a:xfrm>
          <a:prstGeom prst="leftArrow">
            <a:avLst/>
          </a:prstGeom>
          <a:solidFill>
            <a:srgbClr val="7E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7" name="Down Arrow 26"/>
          <p:cNvSpPr/>
          <p:nvPr/>
        </p:nvSpPr>
        <p:spPr>
          <a:xfrm>
            <a:off x="2406918" y="3847542"/>
            <a:ext cx="737335" cy="481847"/>
          </a:xfrm>
          <a:prstGeom prst="downArrow">
            <a:avLst/>
          </a:prstGeom>
          <a:solidFill>
            <a:srgbClr val="7E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047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-1" y="-15185"/>
            <a:ext cx="12192000" cy="492977"/>
          </a:xfrm>
          <a:prstGeom prst="rect">
            <a:avLst/>
          </a:prstGeom>
          <a:solidFill>
            <a:srgbClr val="E7A1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NZ" sz="3600" kern="0" dirty="0" smtClean="0">
                <a:solidFill>
                  <a:schemeClr val="bg1"/>
                </a:solidFill>
              </a:rPr>
              <a:t>Step 5. Follow up support: Reviewing Smokefree Progress</a:t>
            </a:r>
            <a:endParaRPr lang="en-NZ" sz="3600" kern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546" y="612339"/>
            <a:ext cx="6545180" cy="1384995"/>
          </a:xfrm>
          <a:prstGeom prst="rect">
            <a:avLst/>
          </a:prstGeom>
          <a:solidFill>
            <a:srgbClr val="E6B4CD"/>
          </a:solidFill>
        </p:spPr>
        <p:txBody>
          <a:bodyPr wrap="square">
            <a:spAutoFit/>
          </a:bodyPr>
          <a:lstStyle/>
          <a:p>
            <a:r>
              <a:rPr lang="en-NZ" sz="1400" dirty="0">
                <a:solidFill>
                  <a:srgbClr val="BB0FFF"/>
                </a:solidFill>
              </a:rPr>
              <a:t>If a referral was made to a stop-smoking service…</a:t>
            </a:r>
          </a:p>
          <a:p>
            <a:r>
              <a:rPr lang="en-NZ" sz="1400" dirty="0">
                <a:solidFill>
                  <a:srgbClr val="00009A"/>
                </a:solidFill>
              </a:rPr>
              <a:t>• Establish whether contact from (name of stop-smoking service) has been made</a:t>
            </a:r>
          </a:p>
          <a:p>
            <a:r>
              <a:rPr lang="en-NZ" sz="1400" dirty="0">
                <a:solidFill>
                  <a:srgbClr val="00009A"/>
                </a:solidFill>
              </a:rPr>
              <a:t>• If yes, ask “how did you get on with the behaviour support &amp; the </a:t>
            </a:r>
            <a:r>
              <a:rPr lang="en-NZ" sz="1400" dirty="0" smtClean="0">
                <a:solidFill>
                  <a:srgbClr val="00009A"/>
                </a:solidFill>
              </a:rPr>
              <a:t>stop smoking</a:t>
            </a:r>
            <a:endParaRPr lang="en-NZ" sz="1400" dirty="0">
              <a:solidFill>
                <a:srgbClr val="00009A"/>
              </a:solidFill>
            </a:endParaRPr>
          </a:p>
          <a:p>
            <a:r>
              <a:rPr lang="en-NZ" sz="1400" dirty="0">
                <a:solidFill>
                  <a:srgbClr val="00009A"/>
                </a:solidFill>
              </a:rPr>
              <a:t>medication this week? </a:t>
            </a:r>
            <a:r>
              <a:rPr lang="en-NZ" sz="1400" dirty="0">
                <a:solidFill>
                  <a:srgbClr val="BB0FFF"/>
                </a:solidFill>
              </a:rPr>
              <a:t>And</a:t>
            </a:r>
          </a:p>
          <a:p>
            <a:r>
              <a:rPr lang="en-NZ" sz="1400" dirty="0">
                <a:solidFill>
                  <a:srgbClr val="00009A"/>
                </a:solidFill>
              </a:rPr>
              <a:t>• Ask “what </a:t>
            </a:r>
            <a:r>
              <a:rPr lang="en-NZ" sz="1400" dirty="0" smtClean="0">
                <a:solidFill>
                  <a:srgbClr val="00009A"/>
                </a:solidFill>
              </a:rPr>
              <a:t>affect </a:t>
            </a:r>
            <a:r>
              <a:rPr lang="en-NZ" sz="1400" dirty="0">
                <a:solidFill>
                  <a:srgbClr val="00009A"/>
                </a:solidFill>
              </a:rPr>
              <a:t>has stopping smoking had on your mental health and your</a:t>
            </a:r>
          </a:p>
          <a:p>
            <a:r>
              <a:rPr lang="en-NZ" sz="1400" dirty="0">
                <a:solidFill>
                  <a:srgbClr val="00009A"/>
                </a:solidFill>
              </a:rPr>
              <a:t>health in general?”</a:t>
            </a:r>
            <a:endParaRPr lang="en-NZ" sz="1400" dirty="0"/>
          </a:p>
        </p:txBody>
      </p:sp>
      <p:sp>
        <p:nvSpPr>
          <p:cNvPr id="6" name="Rectangle 5"/>
          <p:cNvSpPr/>
          <p:nvPr/>
        </p:nvSpPr>
        <p:spPr>
          <a:xfrm>
            <a:off x="7299153" y="633447"/>
            <a:ext cx="4459705" cy="954107"/>
          </a:xfrm>
          <a:prstGeom prst="rect">
            <a:avLst/>
          </a:prstGeom>
          <a:ln>
            <a:solidFill>
              <a:srgbClr val="E7A1D0"/>
            </a:solidFill>
          </a:ln>
        </p:spPr>
        <p:txBody>
          <a:bodyPr wrap="square">
            <a:spAutoFit/>
          </a:bodyPr>
          <a:lstStyle/>
          <a:p>
            <a:r>
              <a:rPr lang="en-NZ" sz="1400" dirty="0">
                <a:solidFill>
                  <a:srgbClr val="BB0FFF"/>
                </a:solidFill>
              </a:rPr>
              <a:t>SUMMARISE:</a:t>
            </a:r>
          </a:p>
          <a:p>
            <a:r>
              <a:rPr lang="en-NZ" sz="1400" dirty="0">
                <a:solidFill>
                  <a:srgbClr val="00009A"/>
                </a:solidFill>
              </a:rPr>
              <a:t>Provide feedback in the form of a summary </a:t>
            </a:r>
            <a:r>
              <a:rPr lang="en-NZ" sz="1400" dirty="0" smtClean="0">
                <a:solidFill>
                  <a:srgbClr val="00009A"/>
                </a:solidFill>
              </a:rPr>
              <a:t>reflection </a:t>
            </a:r>
            <a:r>
              <a:rPr lang="en-NZ" sz="1400" dirty="0">
                <a:solidFill>
                  <a:srgbClr val="00009A"/>
                </a:solidFill>
              </a:rPr>
              <a:t>using the person’s</a:t>
            </a:r>
          </a:p>
          <a:p>
            <a:r>
              <a:rPr lang="en-NZ" sz="1400" dirty="0">
                <a:solidFill>
                  <a:srgbClr val="00009A"/>
                </a:solidFill>
              </a:rPr>
              <a:t>own words</a:t>
            </a:r>
            <a:endParaRPr lang="en-NZ" sz="1400" dirty="0"/>
          </a:p>
        </p:txBody>
      </p:sp>
      <p:sp>
        <p:nvSpPr>
          <p:cNvPr id="7" name="Rectangle 6"/>
          <p:cNvSpPr/>
          <p:nvPr/>
        </p:nvSpPr>
        <p:spPr>
          <a:xfrm>
            <a:off x="208546" y="2131881"/>
            <a:ext cx="9256294" cy="523220"/>
          </a:xfrm>
          <a:prstGeom prst="rect">
            <a:avLst/>
          </a:prstGeom>
          <a:solidFill>
            <a:srgbClr val="E6B4CD"/>
          </a:solidFill>
        </p:spPr>
        <p:txBody>
          <a:bodyPr wrap="square">
            <a:spAutoFit/>
          </a:bodyPr>
          <a:lstStyle/>
          <a:p>
            <a:r>
              <a:rPr lang="en-NZ" sz="1400" dirty="0">
                <a:solidFill>
                  <a:srgbClr val="00009A"/>
                </a:solidFill>
              </a:rPr>
              <a:t>• Consider whether mental </a:t>
            </a:r>
            <a:r>
              <a:rPr lang="en-NZ" sz="1400" dirty="0" smtClean="0">
                <a:solidFill>
                  <a:srgbClr val="00009A"/>
                </a:solidFill>
              </a:rPr>
              <a:t>health-specific </a:t>
            </a:r>
            <a:r>
              <a:rPr lang="en-NZ" sz="1400" dirty="0">
                <a:solidFill>
                  <a:srgbClr val="00009A"/>
                </a:solidFill>
              </a:rPr>
              <a:t>advice to the stop-smoking </a:t>
            </a:r>
            <a:r>
              <a:rPr lang="en-NZ" sz="1400" dirty="0" smtClean="0">
                <a:solidFill>
                  <a:srgbClr val="00009A"/>
                </a:solidFill>
              </a:rPr>
              <a:t>service is </a:t>
            </a:r>
            <a:r>
              <a:rPr lang="en-NZ" sz="1400" dirty="0">
                <a:solidFill>
                  <a:srgbClr val="00009A"/>
                </a:solidFill>
              </a:rPr>
              <a:t>required</a:t>
            </a:r>
          </a:p>
          <a:p>
            <a:r>
              <a:rPr lang="en-NZ" sz="1400" dirty="0">
                <a:solidFill>
                  <a:srgbClr val="00009A"/>
                </a:solidFill>
              </a:rPr>
              <a:t>• If yes, ask permission to discuss any mental health medications with </a:t>
            </a:r>
            <a:r>
              <a:rPr lang="en-NZ" sz="1400" dirty="0" smtClean="0">
                <a:solidFill>
                  <a:srgbClr val="00009A"/>
                </a:solidFill>
              </a:rPr>
              <a:t>their prescriber </a:t>
            </a:r>
            <a:r>
              <a:rPr lang="en-NZ" sz="1400" dirty="0">
                <a:solidFill>
                  <a:srgbClr val="00009A"/>
                </a:solidFill>
              </a:rPr>
              <a:t>and/or stop-smoking service</a:t>
            </a:r>
            <a:endParaRPr lang="en-NZ" sz="1400" dirty="0"/>
          </a:p>
        </p:txBody>
      </p:sp>
      <p:sp>
        <p:nvSpPr>
          <p:cNvPr id="8" name="Rectangle 7"/>
          <p:cNvSpPr/>
          <p:nvPr/>
        </p:nvSpPr>
        <p:spPr>
          <a:xfrm>
            <a:off x="3215678" y="2711805"/>
            <a:ext cx="530915" cy="369332"/>
          </a:xfrm>
          <a:prstGeom prst="rect">
            <a:avLst/>
          </a:prstGeom>
          <a:solidFill>
            <a:srgbClr val="7E007E"/>
          </a:solidFill>
        </p:spPr>
        <p:txBody>
          <a:bodyPr wrap="none">
            <a:spAutoFit/>
          </a:bodyPr>
          <a:lstStyle/>
          <a:p>
            <a:r>
              <a:rPr lang="en-NZ" dirty="0">
                <a:solidFill>
                  <a:srgbClr val="FFFFFF"/>
                </a:solidFill>
                <a:latin typeface="Gotham-Medium"/>
              </a:rPr>
              <a:t>OR</a:t>
            </a:r>
            <a:endParaRPr lang="en-NZ" dirty="0"/>
          </a:p>
        </p:txBody>
      </p:sp>
      <p:sp>
        <p:nvSpPr>
          <p:cNvPr id="9" name="Rectangle 8"/>
          <p:cNvSpPr/>
          <p:nvPr/>
        </p:nvSpPr>
        <p:spPr>
          <a:xfrm>
            <a:off x="1219961" y="3183074"/>
            <a:ext cx="5053263" cy="523220"/>
          </a:xfrm>
          <a:prstGeom prst="rect">
            <a:avLst/>
          </a:prstGeom>
          <a:solidFill>
            <a:srgbClr val="E6B4CD"/>
          </a:solidFill>
        </p:spPr>
        <p:txBody>
          <a:bodyPr wrap="square">
            <a:spAutoFit/>
          </a:bodyPr>
          <a:lstStyle/>
          <a:p>
            <a:r>
              <a:rPr lang="en-NZ" sz="1400" dirty="0">
                <a:solidFill>
                  <a:srgbClr val="BB0FFF"/>
                </a:solidFill>
              </a:rPr>
              <a:t>If the stop-smoking service did not make contact you could…</a:t>
            </a:r>
          </a:p>
          <a:p>
            <a:r>
              <a:rPr lang="en-NZ" sz="1400" dirty="0">
                <a:solidFill>
                  <a:srgbClr val="00009A"/>
                </a:solidFill>
              </a:rPr>
              <a:t>Establish the reason &amp; </a:t>
            </a:r>
            <a:r>
              <a:rPr lang="en-NZ" sz="1400" dirty="0" smtClean="0">
                <a:solidFill>
                  <a:srgbClr val="00009A"/>
                </a:solidFill>
              </a:rPr>
              <a:t>offer </a:t>
            </a:r>
            <a:r>
              <a:rPr lang="en-NZ" sz="1400" dirty="0">
                <a:solidFill>
                  <a:srgbClr val="00009A"/>
                </a:solidFill>
              </a:rPr>
              <a:t>to help the person make contact</a:t>
            </a:r>
            <a:endParaRPr lang="en-NZ" sz="1400" dirty="0"/>
          </a:p>
        </p:txBody>
      </p:sp>
      <p:sp>
        <p:nvSpPr>
          <p:cNvPr id="10" name="Rectangle 9"/>
          <p:cNvSpPr/>
          <p:nvPr/>
        </p:nvSpPr>
        <p:spPr>
          <a:xfrm>
            <a:off x="3215677" y="3776585"/>
            <a:ext cx="530915" cy="369332"/>
          </a:xfrm>
          <a:prstGeom prst="rect">
            <a:avLst/>
          </a:prstGeom>
          <a:solidFill>
            <a:srgbClr val="7E007E"/>
          </a:solidFill>
        </p:spPr>
        <p:txBody>
          <a:bodyPr wrap="none">
            <a:spAutoFit/>
          </a:bodyPr>
          <a:lstStyle/>
          <a:p>
            <a:r>
              <a:rPr lang="en-NZ" dirty="0">
                <a:solidFill>
                  <a:srgbClr val="FFFFFF"/>
                </a:solidFill>
                <a:latin typeface="Gotham-Medium"/>
              </a:rPr>
              <a:t>OR</a:t>
            </a:r>
            <a:endParaRPr lang="en-NZ" dirty="0"/>
          </a:p>
        </p:txBody>
      </p:sp>
      <p:sp>
        <p:nvSpPr>
          <p:cNvPr id="11" name="Rectangle 10"/>
          <p:cNvSpPr/>
          <p:nvPr/>
        </p:nvSpPr>
        <p:spPr>
          <a:xfrm>
            <a:off x="204600" y="4216208"/>
            <a:ext cx="4158853" cy="2462213"/>
          </a:xfrm>
          <a:prstGeom prst="rect">
            <a:avLst/>
          </a:prstGeom>
          <a:solidFill>
            <a:srgbClr val="E6B4CD"/>
          </a:solidFill>
        </p:spPr>
        <p:txBody>
          <a:bodyPr wrap="square">
            <a:spAutoFit/>
          </a:bodyPr>
          <a:lstStyle/>
          <a:p>
            <a:r>
              <a:rPr lang="en-NZ" sz="1400" dirty="0">
                <a:solidFill>
                  <a:srgbClr val="BB0FFF"/>
                </a:solidFill>
              </a:rPr>
              <a:t>If a referral to a stop-smoking service was NOT accepted or if they were feeling</a:t>
            </a:r>
          </a:p>
          <a:p>
            <a:r>
              <a:rPr lang="en-NZ" sz="1400" dirty="0">
                <a:solidFill>
                  <a:srgbClr val="BB0FFF"/>
                </a:solidFill>
              </a:rPr>
              <a:t>unsure you could:</a:t>
            </a:r>
          </a:p>
          <a:p>
            <a:r>
              <a:rPr lang="en-NZ" sz="1400" dirty="0">
                <a:solidFill>
                  <a:srgbClr val="00009A"/>
                </a:solidFill>
              </a:rPr>
              <a:t>• Empathise &amp; </a:t>
            </a:r>
            <a:r>
              <a:rPr lang="en-NZ" sz="1400" dirty="0" smtClean="0">
                <a:solidFill>
                  <a:srgbClr val="00009A"/>
                </a:solidFill>
              </a:rPr>
              <a:t>reflect </a:t>
            </a:r>
            <a:r>
              <a:rPr lang="en-NZ" sz="1400" dirty="0">
                <a:solidFill>
                  <a:srgbClr val="00009A"/>
                </a:solidFill>
              </a:rPr>
              <a:t>that it can be </a:t>
            </a:r>
            <a:r>
              <a:rPr lang="en-NZ" sz="1400" dirty="0" smtClean="0">
                <a:solidFill>
                  <a:srgbClr val="00009A"/>
                </a:solidFill>
              </a:rPr>
              <a:t>difficult </a:t>
            </a:r>
            <a:r>
              <a:rPr lang="en-NZ" sz="1400" dirty="0">
                <a:solidFill>
                  <a:srgbClr val="00009A"/>
                </a:solidFill>
              </a:rPr>
              <a:t>to make a decision to be smokefree</a:t>
            </a:r>
          </a:p>
          <a:p>
            <a:r>
              <a:rPr lang="en-NZ" sz="1400" dirty="0">
                <a:solidFill>
                  <a:srgbClr val="00009A"/>
                </a:solidFill>
              </a:rPr>
              <a:t>• Remind them that they are much more likely to stop-smoking with</a:t>
            </a:r>
          </a:p>
          <a:p>
            <a:r>
              <a:rPr lang="en-NZ" sz="1400" dirty="0">
                <a:solidFill>
                  <a:srgbClr val="00009A"/>
                </a:solidFill>
              </a:rPr>
              <a:t>a combination of behaviour support &amp; stop-smoking medication</a:t>
            </a:r>
          </a:p>
          <a:p>
            <a:r>
              <a:rPr lang="en-NZ" sz="1400" dirty="0">
                <a:solidFill>
                  <a:srgbClr val="00009A"/>
                </a:solidFill>
              </a:rPr>
              <a:t>• Make another </a:t>
            </a:r>
            <a:r>
              <a:rPr lang="en-NZ" sz="1400" dirty="0" smtClean="0">
                <a:solidFill>
                  <a:srgbClr val="00009A"/>
                </a:solidFill>
              </a:rPr>
              <a:t>offer </a:t>
            </a:r>
            <a:r>
              <a:rPr lang="en-NZ" sz="1400" dirty="0">
                <a:solidFill>
                  <a:srgbClr val="00009A"/>
                </a:solidFill>
              </a:rPr>
              <a:t>to refer them, or for the service to explain what they do</a:t>
            </a:r>
            <a:endParaRPr lang="en-NZ" sz="1400" dirty="0"/>
          </a:p>
        </p:txBody>
      </p:sp>
      <p:sp>
        <p:nvSpPr>
          <p:cNvPr id="12" name="Rectangle 11"/>
          <p:cNvSpPr/>
          <p:nvPr/>
        </p:nvSpPr>
        <p:spPr>
          <a:xfrm>
            <a:off x="4500703" y="5077982"/>
            <a:ext cx="671979" cy="369332"/>
          </a:xfrm>
          <a:prstGeom prst="rect">
            <a:avLst/>
          </a:prstGeom>
          <a:solidFill>
            <a:srgbClr val="7E007E"/>
          </a:solidFill>
        </p:spPr>
        <p:txBody>
          <a:bodyPr wrap="none">
            <a:spAutoFit/>
          </a:bodyPr>
          <a:lstStyle/>
          <a:p>
            <a:r>
              <a:rPr lang="en-NZ" dirty="0">
                <a:solidFill>
                  <a:srgbClr val="FFFFFF"/>
                </a:solidFill>
                <a:latin typeface="Gotham-Medium"/>
              </a:rPr>
              <a:t>AND</a:t>
            </a:r>
            <a:endParaRPr lang="en-NZ" dirty="0"/>
          </a:p>
        </p:txBody>
      </p:sp>
      <p:sp>
        <p:nvSpPr>
          <p:cNvPr id="13" name="Rectangle 12"/>
          <p:cNvSpPr/>
          <p:nvPr/>
        </p:nvSpPr>
        <p:spPr>
          <a:xfrm>
            <a:off x="5309932" y="4216208"/>
            <a:ext cx="3978442" cy="2246769"/>
          </a:xfrm>
          <a:prstGeom prst="rect">
            <a:avLst/>
          </a:prstGeom>
          <a:solidFill>
            <a:srgbClr val="E6B4CD"/>
          </a:solidFill>
        </p:spPr>
        <p:txBody>
          <a:bodyPr wrap="square">
            <a:spAutoFit/>
          </a:bodyPr>
          <a:lstStyle/>
          <a:p>
            <a:r>
              <a:rPr lang="en-NZ" sz="1400" dirty="0">
                <a:solidFill>
                  <a:srgbClr val="BB0FFF"/>
                </a:solidFill>
              </a:rPr>
              <a:t>If Nicotine Replacement Therapy was supplied…</a:t>
            </a:r>
          </a:p>
          <a:p>
            <a:r>
              <a:rPr lang="en-NZ" sz="1400" dirty="0">
                <a:solidFill>
                  <a:srgbClr val="00009A"/>
                </a:solidFill>
              </a:rPr>
              <a:t>• Ask how the chosen NRT products worked to relieve tobacco withdrawal</a:t>
            </a:r>
          </a:p>
          <a:p>
            <a:r>
              <a:rPr lang="en-NZ" sz="1400" dirty="0">
                <a:solidFill>
                  <a:srgbClr val="00009A"/>
                </a:solidFill>
              </a:rPr>
              <a:t>symptoms in situations where they could not smoke</a:t>
            </a:r>
          </a:p>
          <a:p>
            <a:r>
              <a:rPr lang="en-NZ" sz="1400" dirty="0">
                <a:solidFill>
                  <a:srgbClr val="00009A"/>
                </a:solidFill>
              </a:rPr>
              <a:t>• Explore other medication options if NRT has either motivated them to make a</a:t>
            </a:r>
          </a:p>
          <a:p>
            <a:r>
              <a:rPr lang="en-NZ" sz="1400" dirty="0">
                <a:solidFill>
                  <a:srgbClr val="00009A"/>
                </a:solidFill>
              </a:rPr>
              <a:t>quit attempt or if NRT has not worked well for the person</a:t>
            </a:r>
            <a:endParaRPr lang="en-NZ" sz="1400" dirty="0"/>
          </a:p>
        </p:txBody>
      </p:sp>
      <p:sp>
        <p:nvSpPr>
          <p:cNvPr id="14" name="Rectangle 13"/>
          <p:cNvSpPr/>
          <p:nvPr/>
        </p:nvSpPr>
        <p:spPr>
          <a:xfrm>
            <a:off x="9425624" y="5077982"/>
            <a:ext cx="671979" cy="369332"/>
          </a:xfrm>
          <a:prstGeom prst="rect">
            <a:avLst/>
          </a:prstGeom>
          <a:solidFill>
            <a:srgbClr val="7E007E"/>
          </a:solidFill>
        </p:spPr>
        <p:txBody>
          <a:bodyPr wrap="none">
            <a:spAutoFit/>
          </a:bodyPr>
          <a:lstStyle/>
          <a:p>
            <a:r>
              <a:rPr lang="en-NZ" dirty="0">
                <a:solidFill>
                  <a:srgbClr val="FFFFFF"/>
                </a:solidFill>
                <a:latin typeface="Gotham-Medium"/>
              </a:rPr>
              <a:t>AND</a:t>
            </a:r>
            <a:endParaRPr lang="en-NZ" dirty="0"/>
          </a:p>
        </p:txBody>
      </p:sp>
      <p:sp>
        <p:nvSpPr>
          <p:cNvPr id="15" name="Rectangle 14"/>
          <p:cNvSpPr/>
          <p:nvPr/>
        </p:nvSpPr>
        <p:spPr>
          <a:xfrm>
            <a:off x="10234853" y="4323929"/>
            <a:ext cx="1227229" cy="2031325"/>
          </a:xfrm>
          <a:prstGeom prst="rect">
            <a:avLst/>
          </a:prstGeom>
          <a:solidFill>
            <a:srgbClr val="E6B4CD"/>
          </a:solidFill>
        </p:spPr>
        <p:txBody>
          <a:bodyPr wrap="square">
            <a:spAutoFit/>
          </a:bodyPr>
          <a:lstStyle/>
          <a:p>
            <a:r>
              <a:rPr lang="en-NZ" sz="1400" dirty="0">
                <a:solidFill>
                  <a:srgbClr val="000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to liaise with the person’s medication prescriber &amp; </a:t>
            </a:r>
            <a:r>
              <a:rPr lang="en-NZ" sz="1400" dirty="0" smtClean="0">
                <a:solidFill>
                  <a:srgbClr val="000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smoking</a:t>
            </a:r>
            <a:endParaRPr lang="en-NZ" sz="1400" dirty="0">
              <a:solidFill>
                <a:srgbClr val="0000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1400" dirty="0">
                <a:solidFill>
                  <a:srgbClr val="000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as appropriate</a:t>
            </a:r>
            <a:endParaRPr lang="en-N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838264" y="1042871"/>
            <a:ext cx="407264" cy="507258"/>
          </a:xfrm>
          <a:prstGeom prst="rightArrow">
            <a:avLst/>
          </a:prstGeom>
          <a:solidFill>
            <a:srgbClr val="7E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600" dirty="0"/>
          </a:p>
        </p:txBody>
      </p:sp>
      <p:sp>
        <p:nvSpPr>
          <p:cNvPr id="20" name="Down Arrow 19"/>
          <p:cNvSpPr/>
          <p:nvPr/>
        </p:nvSpPr>
        <p:spPr>
          <a:xfrm>
            <a:off x="8181418" y="1743209"/>
            <a:ext cx="599328" cy="331968"/>
          </a:xfrm>
          <a:prstGeom prst="downArrow">
            <a:avLst/>
          </a:prstGeom>
          <a:solidFill>
            <a:srgbClr val="7E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0590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899" y="370584"/>
            <a:ext cx="8058411" cy="6043808"/>
          </a:xfrm>
          <a:prstGeom prst="rect">
            <a:avLst/>
          </a:prstGeom>
        </p:spPr>
      </p:pic>
      <p:sp>
        <p:nvSpPr>
          <p:cNvPr id="5" name="Rectangle 52"/>
          <p:cNvSpPr>
            <a:spLocks noChangeArrowheads="1"/>
          </p:cNvSpPr>
          <p:nvPr/>
        </p:nvSpPr>
        <p:spPr bwMode="auto">
          <a:xfrm rot="-5400000">
            <a:off x="-3021902" y="3021904"/>
            <a:ext cx="6858000" cy="814194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FFFF"/>
                </a:solidFill>
                <a:cs typeface="Arial" panose="020B0604020202020204" pitchFamily="34" charset="0"/>
              </a:rPr>
              <a:t>Guidance document pages 1 - 4</a:t>
            </a:r>
            <a:endParaRPr lang="en-US" sz="32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71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483" y="400832"/>
            <a:ext cx="8308932" cy="6231699"/>
          </a:xfrm>
          <a:prstGeom prst="rect">
            <a:avLst/>
          </a:prstGeom>
        </p:spPr>
      </p:pic>
      <p:sp>
        <p:nvSpPr>
          <p:cNvPr id="4" name="Rectangle 52"/>
          <p:cNvSpPr>
            <a:spLocks noChangeArrowheads="1"/>
          </p:cNvSpPr>
          <p:nvPr/>
        </p:nvSpPr>
        <p:spPr bwMode="auto">
          <a:xfrm rot="-5400000">
            <a:off x="-3021902" y="3021904"/>
            <a:ext cx="6858000" cy="814194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FFFF"/>
                </a:solidFill>
                <a:cs typeface="Arial" panose="020B0604020202020204" pitchFamily="34" charset="0"/>
              </a:rPr>
              <a:t>Guidance document pages 5 - 8</a:t>
            </a:r>
            <a:endParaRPr lang="en-US" sz="32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45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2"/>
          <p:cNvSpPr>
            <a:spLocks noChangeArrowheads="1"/>
          </p:cNvSpPr>
          <p:nvPr/>
        </p:nvSpPr>
        <p:spPr bwMode="auto">
          <a:xfrm rot="-5400000">
            <a:off x="-3021905" y="3021903"/>
            <a:ext cx="6858003" cy="814191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4000" dirty="0" smtClean="0">
                <a:solidFill>
                  <a:srgbClr val="FFFFFF"/>
                </a:solidFill>
              </a:rPr>
              <a:t>UKNSC Conference 2015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495" y="1001654"/>
            <a:ext cx="3067913" cy="25839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4717" y="2361377"/>
            <a:ext cx="771625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$20 million allocated for the Pathway to NZ 2025 Innovation Fund</a:t>
            </a:r>
          </a:p>
          <a:p>
            <a:endParaRPr lang="en-NZ" dirty="0">
              <a:solidFill>
                <a:srgbClr val="333399"/>
              </a:solidFill>
            </a:endParaRPr>
          </a:p>
          <a:p>
            <a:endParaRPr lang="en-NZ" dirty="0" smtClean="0">
              <a:solidFill>
                <a:srgbClr val="333399"/>
              </a:solidFill>
            </a:endParaRPr>
          </a:p>
          <a:p>
            <a:r>
              <a:rPr lang="en-NZ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NZ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invest in the design, development, promotion &amp; delivery of innovative efforts to reduce the harm &amp; wider costs of smoking </a:t>
            </a:r>
          </a:p>
          <a:p>
            <a:endParaRPr lang="en-NZ" dirty="0">
              <a:solidFill>
                <a:srgbClr val="333399"/>
              </a:solidFill>
            </a:endParaRPr>
          </a:p>
          <a:p>
            <a:endParaRPr lang="en-NZ" dirty="0" smtClean="0">
              <a:solidFill>
                <a:srgbClr val="333399"/>
              </a:solidFill>
            </a:endParaRPr>
          </a:p>
          <a:p>
            <a:r>
              <a:rPr lang="en-NZ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– to make meaningful progress toward NZ’s aspirational goal to be 95% smokefree by 2025</a:t>
            </a:r>
            <a:endParaRPr lang="en-NZ" sz="20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4717" y="293768"/>
            <a:ext cx="1024109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40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Aspirational Goal - 95% Smokefree by 2025</a:t>
            </a:r>
            <a:endParaRPr lang="en-NZ" sz="40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13985" y="6363222"/>
            <a:ext cx="11478016" cy="494778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Smokefree Centre for Excellence – Hawke’s Bay District Health Board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7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354" y="0"/>
            <a:ext cx="11302646" cy="739970"/>
          </a:xfrm>
          <a:solidFill>
            <a:srgbClr val="92D050"/>
          </a:solidFill>
        </p:spPr>
        <p:txBody>
          <a:bodyPr/>
          <a:lstStyle/>
          <a:p>
            <a:r>
              <a:rPr lang="en-NZ" sz="4000" dirty="0" smtClean="0">
                <a:solidFill>
                  <a:schemeClr val="bg1"/>
                </a:solidFill>
              </a:rPr>
              <a:t>References &amp; Contact Details</a:t>
            </a:r>
            <a:endParaRPr lang="en-NZ" sz="4000" dirty="0">
              <a:solidFill>
                <a:schemeClr val="bg1"/>
              </a:solidFill>
            </a:endParaRPr>
          </a:p>
        </p:txBody>
      </p:sp>
      <p:sp>
        <p:nvSpPr>
          <p:cNvPr id="3" name="Rectangle 52"/>
          <p:cNvSpPr>
            <a:spLocks noChangeArrowheads="1"/>
          </p:cNvSpPr>
          <p:nvPr/>
        </p:nvSpPr>
        <p:spPr bwMode="auto">
          <a:xfrm rot="-5400000">
            <a:off x="-2984325" y="2984324"/>
            <a:ext cx="6858003" cy="889351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4000" dirty="0" smtClean="0">
                <a:solidFill>
                  <a:srgbClr val="FFFFFF"/>
                </a:solidFill>
              </a:rPr>
              <a:t>UKNSC Conference 2015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6208" y="1053120"/>
            <a:ext cx="991995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NZ" sz="1400" dirty="0">
              <a:solidFill>
                <a:srgbClr val="333399"/>
              </a:solidFill>
              <a:ea typeface="Times New Roman" panose="02020603050405020304" pitchFamily="18" charset="0"/>
            </a:endParaRPr>
          </a:p>
          <a:p>
            <a:r>
              <a:rPr lang="en-GB" sz="1200" dirty="0">
                <a:solidFill>
                  <a:srgbClr val="333399"/>
                </a:solidFill>
                <a:ea typeface="Times New Roman" panose="02020603050405020304" pitchFamily="18" charset="0"/>
              </a:rPr>
              <a:t>Colton, C. and Manderscheid, R. (2006). Congruencies in increased mortality rates, years of potential life lost, and causes of </a:t>
            </a:r>
            <a:r>
              <a:rPr lang="en-GB" sz="1200" dirty="0" smtClean="0">
                <a:solidFill>
                  <a:srgbClr val="333399"/>
                </a:solidFill>
                <a:ea typeface="Times New Roman" panose="02020603050405020304" pitchFamily="18" charset="0"/>
              </a:rPr>
              <a:t>death</a:t>
            </a:r>
          </a:p>
          <a:p>
            <a:r>
              <a:rPr lang="en-GB" sz="1200" dirty="0">
                <a:solidFill>
                  <a:srgbClr val="333399"/>
                </a:solidFill>
                <a:ea typeface="Times New Roman" panose="02020603050405020304" pitchFamily="18" charset="0"/>
              </a:rPr>
              <a:t> </a:t>
            </a:r>
            <a:r>
              <a:rPr lang="en-GB" sz="1200" dirty="0" smtClean="0">
                <a:solidFill>
                  <a:srgbClr val="333399"/>
                </a:solidFill>
                <a:ea typeface="Times New Roman" panose="02020603050405020304" pitchFamily="18" charset="0"/>
              </a:rPr>
              <a:t>  among </a:t>
            </a:r>
            <a:r>
              <a:rPr lang="en-GB" sz="1200" dirty="0">
                <a:solidFill>
                  <a:srgbClr val="333399"/>
                </a:solidFill>
                <a:ea typeface="Times New Roman" panose="02020603050405020304" pitchFamily="18" charset="0"/>
              </a:rPr>
              <a:t>public mental health clients in eight states. </a:t>
            </a:r>
            <a:r>
              <a:rPr lang="en-GB" sz="1200" i="1" dirty="0">
                <a:solidFill>
                  <a:srgbClr val="333399"/>
                </a:solidFill>
                <a:ea typeface="Times New Roman" panose="02020603050405020304" pitchFamily="18" charset="0"/>
              </a:rPr>
              <a:t>Preventing Chronic Illness</a:t>
            </a:r>
            <a:r>
              <a:rPr lang="en-GB" sz="1200" dirty="0">
                <a:solidFill>
                  <a:srgbClr val="333399"/>
                </a:solidFill>
                <a:ea typeface="Times New Roman" panose="02020603050405020304" pitchFamily="18" charset="0"/>
              </a:rPr>
              <a:t>, 3 1-14.</a:t>
            </a:r>
            <a:endParaRPr lang="en-NZ" sz="1200" dirty="0">
              <a:solidFill>
                <a:srgbClr val="333399"/>
              </a:solidFill>
              <a:ea typeface="Times New Roman" panose="02020603050405020304" pitchFamily="18" charset="0"/>
            </a:endParaRPr>
          </a:p>
          <a:p>
            <a:r>
              <a:rPr lang="en-GB" sz="1200" dirty="0">
                <a:solidFill>
                  <a:srgbClr val="333399"/>
                </a:solidFill>
                <a:ea typeface="Times New Roman" panose="02020603050405020304" pitchFamily="18" charset="0"/>
              </a:rPr>
              <a:t>Edwards, R., Bowler, T., Atkinson, J., and Wilson, N. (2008). Low and declining cigarette smoking rates among doctors and nurses</a:t>
            </a:r>
            <a:r>
              <a:rPr lang="en-GB" sz="1200" dirty="0" smtClean="0">
                <a:solidFill>
                  <a:srgbClr val="333399"/>
                </a:solidFill>
                <a:ea typeface="Times New Roman" panose="02020603050405020304" pitchFamily="18" charset="0"/>
              </a:rPr>
              <a:t>:</a:t>
            </a:r>
          </a:p>
          <a:p>
            <a:r>
              <a:rPr lang="en-GB" sz="1200" dirty="0">
                <a:solidFill>
                  <a:srgbClr val="333399"/>
                </a:solidFill>
                <a:ea typeface="Times New Roman" panose="02020603050405020304" pitchFamily="18" charset="0"/>
              </a:rPr>
              <a:t> </a:t>
            </a:r>
            <a:r>
              <a:rPr lang="en-GB" sz="1200" dirty="0" smtClean="0">
                <a:solidFill>
                  <a:srgbClr val="333399"/>
                </a:solidFill>
                <a:ea typeface="Times New Roman" panose="02020603050405020304" pitchFamily="18" charset="0"/>
              </a:rPr>
              <a:t>  </a:t>
            </a:r>
            <a:r>
              <a:rPr lang="en-GB" sz="1200" dirty="0">
                <a:solidFill>
                  <a:srgbClr val="333399"/>
                </a:solidFill>
                <a:ea typeface="Times New Roman" panose="02020603050405020304" pitchFamily="18" charset="0"/>
              </a:rPr>
              <a:t>2006 New Zealand Census data. </a:t>
            </a:r>
            <a:r>
              <a:rPr lang="en-GB" sz="1200" i="1" dirty="0">
                <a:solidFill>
                  <a:srgbClr val="333399"/>
                </a:solidFill>
                <a:ea typeface="Times New Roman" panose="02020603050405020304" pitchFamily="18" charset="0"/>
              </a:rPr>
              <a:t>New Zealand</a:t>
            </a:r>
            <a:r>
              <a:rPr lang="en-GB" sz="1200" dirty="0">
                <a:solidFill>
                  <a:srgbClr val="333399"/>
                </a:solidFill>
                <a:ea typeface="Times New Roman" panose="02020603050405020304" pitchFamily="18" charset="0"/>
              </a:rPr>
              <a:t> </a:t>
            </a:r>
            <a:r>
              <a:rPr lang="en-GB" sz="1200" i="1" dirty="0">
                <a:solidFill>
                  <a:srgbClr val="333399"/>
                </a:solidFill>
                <a:ea typeface="Times New Roman" panose="02020603050405020304" pitchFamily="18" charset="0"/>
              </a:rPr>
              <a:t>Medical Journal</a:t>
            </a:r>
            <a:r>
              <a:rPr lang="en-GB" sz="1200" dirty="0">
                <a:solidFill>
                  <a:srgbClr val="333399"/>
                </a:solidFill>
                <a:ea typeface="Times New Roman" panose="02020603050405020304" pitchFamily="18" charset="0"/>
              </a:rPr>
              <a:t> 121 (1284): 43-51.</a:t>
            </a:r>
            <a:endParaRPr lang="en-NZ" sz="1200" dirty="0">
              <a:solidFill>
                <a:srgbClr val="333399"/>
              </a:solidFill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1200" dirty="0" smtClean="0">
                <a:solidFill>
                  <a:srgbClr val="333399"/>
                </a:solidFill>
                <a:ea typeface="Times New Roman" panose="02020603050405020304" pitchFamily="18" charset="0"/>
              </a:rPr>
              <a:t>Lawrence</a:t>
            </a:r>
            <a:r>
              <a:rPr lang="en-GB" sz="1200" dirty="0">
                <a:solidFill>
                  <a:srgbClr val="333399"/>
                </a:solidFill>
                <a:ea typeface="Times New Roman" panose="02020603050405020304" pitchFamily="18" charset="0"/>
              </a:rPr>
              <a:t>, D., Mitrou, F and Zubrick, S.R. (2009). Smoking and mental illness: results from population surveys in Australia and </a:t>
            </a:r>
            <a:r>
              <a:rPr lang="en-GB" sz="1200" dirty="0" smtClean="0">
                <a:solidFill>
                  <a:srgbClr val="333399"/>
                </a:solidFill>
                <a:ea typeface="Times New Roman" panose="02020603050405020304" pitchFamily="18" charset="0"/>
              </a:rPr>
              <a:t>the</a:t>
            </a:r>
          </a:p>
          <a:p>
            <a:pPr lvl="0">
              <a:spcAft>
                <a:spcPts val="0"/>
              </a:spcAft>
            </a:pPr>
            <a:r>
              <a:rPr lang="en-GB" sz="1200" dirty="0">
                <a:solidFill>
                  <a:srgbClr val="333399"/>
                </a:solidFill>
                <a:ea typeface="Times New Roman" panose="02020603050405020304" pitchFamily="18" charset="0"/>
              </a:rPr>
              <a:t> </a:t>
            </a:r>
            <a:r>
              <a:rPr lang="en-GB" sz="1200" dirty="0" smtClean="0">
                <a:solidFill>
                  <a:srgbClr val="333399"/>
                </a:solidFill>
                <a:ea typeface="Times New Roman" panose="02020603050405020304" pitchFamily="18" charset="0"/>
              </a:rPr>
              <a:t>  </a:t>
            </a:r>
            <a:r>
              <a:rPr lang="en-GB" sz="1200" dirty="0">
                <a:solidFill>
                  <a:srgbClr val="333399"/>
                </a:solidFill>
                <a:ea typeface="Times New Roman" panose="02020603050405020304" pitchFamily="18" charset="0"/>
              </a:rPr>
              <a:t>United States. </a:t>
            </a:r>
            <a:r>
              <a:rPr lang="en-GB" sz="1200" i="1" dirty="0">
                <a:solidFill>
                  <a:srgbClr val="333399"/>
                </a:solidFill>
                <a:ea typeface="Times New Roman" panose="02020603050405020304" pitchFamily="18" charset="0"/>
              </a:rPr>
              <a:t>BMC Public Health </a:t>
            </a:r>
            <a:r>
              <a:rPr lang="en-GB" sz="1200" dirty="0">
                <a:solidFill>
                  <a:srgbClr val="333399"/>
                </a:solidFill>
                <a:ea typeface="Times New Roman" panose="02020603050405020304" pitchFamily="18" charset="0"/>
              </a:rPr>
              <a:t>9:285</a:t>
            </a:r>
            <a:r>
              <a:rPr lang="en-GB" sz="1200" dirty="0" smtClean="0">
                <a:solidFill>
                  <a:srgbClr val="333399"/>
                </a:solidFill>
                <a:ea typeface="Times New Roman" panose="02020603050405020304" pitchFamily="18" charset="0"/>
              </a:rPr>
              <a:t>.</a:t>
            </a:r>
            <a:endParaRPr lang="en-NZ" sz="1200" dirty="0">
              <a:solidFill>
                <a:srgbClr val="333399"/>
              </a:solidFill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1200" dirty="0">
                <a:solidFill>
                  <a:srgbClr val="333399"/>
                </a:solidFill>
                <a:ea typeface="Times New Roman" panose="02020603050405020304" pitchFamily="18" charset="0"/>
              </a:rPr>
              <a:t>Ministry of Health. (2014). </a:t>
            </a:r>
            <a:r>
              <a:rPr lang="en-GB" sz="1200" i="1" dirty="0">
                <a:solidFill>
                  <a:srgbClr val="333399"/>
                </a:solidFill>
                <a:ea typeface="Times New Roman" panose="02020603050405020304" pitchFamily="18" charset="0"/>
              </a:rPr>
              <a:t>The New Zealand Guidelines for Helping People to Stop</a:t>
            </a:r>
            <a:r>
              <a:rPr lang="en-GB" sz="1200" dirty="0">
                <a:solidFill>
                  <a:srgbClr val="333399"/>
                </a:solidFill>
                <a:ea typeface="Times New Roman" panose="02020603050405020304" pitchFamily="18" charset="0"/>
              </a:rPr>
              <a:t> </a:t>
            </a:r>
            <a:r>
              <a:rPr lang="en-GB" sz="1200" i="1" dirty="0">
                <a:solidFill>
                  <a:srgbClr val="333399"/>
                </a:solidFill>
                <a:ea typeface="Times New Roman" panose="02020603050405020304" pitchFamily="18" charset="0"/>
              </a:rPr>
              <a:t>Smoking</a:t>
            </a:r>
            <a:r>
              <a:rPr lang="en-GB" sz="1200" dirty="0">
                <a:solidFill>
                  <a:srgbClr val="333399"/>
                </a:solidFill>
                <a:ea typeface="Times New Roman" panose="02020603050405020304" pitchFamily="18" charset="0"/>
              </a:rPr>
              <a:t>. Wellington: Ministry of Health.</a:t>
            </a:r>
            <a:endParaRPr lang="en-NZ" sz="1200" dirty="0">
              <a:solidFill>
                <a:srgbClr val="333399"/>
              </a:solidFill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1200" dirty="0" smtClean="0">
                <a:solidFill>
                  <a:srgbClr val="333399"/>
                </a:solidFill>
                <a:ea typeface="Times New Roman" panose="02020603050405020304" pitchFamily="18" charset="0"/>
              </a:rPr>
              <a:t>Hawke’s Bay District Health Board (2015</a:t>
            </a:r>
            <a:r>
              <a:rPr lang="en-GB" sz="1200" dirty="0">
                <a:solidFill>
                  <a:srgbClr val="333399"/>
                </a:solidFill>
                <a:ea typeface="Times New Roman" panose="02020603050405020304" pitchFamily="18" charset="0"/>
              </a:rPr>
              <a:t>). </a:t>
            </a:r>
            <a:r>
              <a:rPr lang="en-GB" sz="1200" i="1" dirty="0">
                <a:solidFill>
                  <a:srgbClr val="333399"/>
                </a:solidFill>
                <a:ea typeface="Times New Roman" panose="02020603050405020304" pitchFamily="18" charset="0"/>
              </a:rPr>
              <a:t>National Mental Health Services Smokefree Guidelines Development: Shifting the Culture. </a:t>
            </a:r>
            <a:r>
              <a:rPr lang="en-GB" sz="1200" dirty="0" smtClean="0">
                <a:solidFill>
                  <a:srgbClr val="333399"/>
                </a:solidFill>
                <a:ea typeface="Times New Roman" panose="02020603050405020304" pitchFamily="18" charset="0"/>
              </a:rPr>
              <a:t>Hastings.</a:t>
            </a:r>
            <a:endParaRPr lang="en-NZ" sz="1200" dirty="0">
              <a:solidFill>
                <a:srgbClr val="333399"/>
              </a:solidFill>
              <a:ea typeface="Times New Roman" panose="02020603050405020304" pitchFamily="18" charset="0"/>
            </a:endParaRPr>
          </a:p>
          <a:p>
            <a:r>
              <a:rPr lang="en-GB" sz="1200" dirty="0" smtClean="0">
                <a:solidFill>
                  <a:srgbClr val="333399"/>
                </a:solidFill>
                <a:ea typeface="Times New Roman" panose="02020603050405020304" pitchFamily="18" charset="0"/>
              </a:rPr>
              <a:t>Nordin</a:t>
            </a:r>
            <a:r>
              <a:rPr lang="en-GB" sz="1200" dirty="0">
                <a:solidFill>
                  <a:srgbClr val="333399"/>
                </a:solidFill>
                <a:ea typeface="Times New Roman" panose="02020603050405020304" pitchFamily="18" charset="0"/>
              </a:rPr>
              <a:t>, A.S.A., Sellman, J.D., and Adamson, S.J. (2015). The Role of Psychiatrists in Tobacco Dependence Treatment. </a:t>
            </a:r>
            <a:r>
              <a:rPr lang="en-GB" sz="1200" i="1" dirty="0" smtClean="0">
                <a:solidFill>
                  <a:srgbClr val="333399"/>
                </a:solidFill>
                <a:ea typeface="Times New Roman" panose="02020603050405020304" pitchFamily="18" charset="0"/>
              </a:rPr>
              <a:t>ASEAN</a:t>
            </a:r>
          </a:p>
          <a:p>
            <a:r>
              <a:rPr lang="en-GB" sz="1200" i="1" dirty="0">
                <a:solidFill>
                  <a:srgbClr val="333399"/>
                </a:solidFill>
                <a:ea typeface="Times New Roman" panose="02020603050405020304" pitchFamily="18" charset="0"/>
              </a:rPr>
              <a:t> </a:t>
            </a:r>
            <a:r>
              <a:rPr lang="en-GB" sz="1200" i="1" dirty="0" smtClean="0">
                <a:solidFill>
                  <a:srgbClr val="333399"/>
                </a:solidFill>
                <a:ea typeface="Times New Roman" panose="02020603050405020304" pitchFamily="18" charset="0"/>
              </a:rPr>
              <a:t> </a:t>
            </a:r>
            <a:r>
              <a:rPr lang="en-GB" sz="1200" i="1" dirty="0">
                <a:solidFill>
                  <a:srgbClr val="333399"/>
                </a:solidFill>
                <a:ea typeface="Times New Roman" panose="02020603050405020304" pitchFamily="18" charset="0"/>
              </a:rPr>
              <a:t>Journal of Psychiatry</a:t>
            </a:r>
            <a:r>
              <a:rPr lang="en-GB" sz="1200" dirty="0">
                <a:solidFill>
                  <a:srgbClr val="333399"/>
                </a:solidFill>
                <a:ea typeface="Times New Roman" panose="02020603050405020304" pitchFamily="18" charset="0"/>
              </a:rPr>
              <a:t>, Vol. 16 (1). January – June. </a:t>
            </a:r>
            <a:endParaRPr lang="en-NZ" sz="1200" dirty="0">
              <a:solidFill>
                <a:srgbClr val="333399"/>
              </a:solidFill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1200" dirty="0" smtClean="0">
                <a:solidFill>
                  <a:srgbClr val="333399"/>
                </a:solidFill>
                <a:ea typeface="Times New Roman" panose="02020603050405020304" pitchFamily="18" charset="0"/>
              </a:rPr>
              <a:t>Olivier</a:t>
            </a:r>
            <a:r>
              <a:rPr lang="en-GB" sz="1200" dirty="0">
                <a:solidFill>
                  <a:srgbClr val="333399"/>
                </a:solidFill>
                <a:ea typeface="Times New Roman" panose="02020603050405020304" pitchFamily="18" charset="0"/>
              </a:rPr>
              <a:t>, D., Dan, I., and Fraser, R. (2007).  Tobacco smoking within psychiatric inpatient settings: a biopsychosocial perspective. </a:t>
            </a:r>
            <a:endParaRPr lang="en-GB" sz="1200" dirty="0" smtClean="0">
              <a:solidFill>
                <a:srgbClr val="333399"/>
              </a:solidFill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1200" i="1" dirty="0">
                <a:solidFill>
                  <a:srgbClr val="333399"/>
                </a:solidFill>
                <a:ea typeface="Times New Roman" panose="02020603050405020304" pitchFamily="18" charset="0"/>
              </a:rPr>
              <a:t> </a:t>
            </a:r>
            <a:r>
              <a:rPr lang="en-GB" sz="1200" i="1" dirty="0" smtClean="0">
                <a:solidFill>
                  <a:srgbClr val="333399"/>
                </a:solidFill>
                <a:ea typeface="Times New Roman" panose="02020603050405020304" pitchFamily="18" charset="0"/>
              </a:rPr>
              <a:t>  Australian </a:t>
            </a:r>
            <a:r>
              <a:rPr lang="en-GB" sz="1200" i="1" dirty="0">
                <a:solidFill>
                  <a:srgbClr val="333399"/>
                </a:solidFill>
                <a:ea typeface="Times New Roman" panose="02020603050405020304" pitchFamily="18" charset="0"/>
              </a:rPr>
              <a:t>and New Zealand Journal of Psychiatry </a:t>
            </a:r>
            <a:r>
              <a:rPr lang="en-GB" sz="1200" dirty="0">
                <a:solidFill>
                  <a:srgbClr val="333399"/>
                </a:solidFill>
                <a:ea typeface="Times New Roman" panose="02020603050405020304" pitchFamily="18" charset="0"/>
              </a:rPr>
              <a:t>2007; 41:572-580</a:t>
            </a:r>
            <a:r>
              <a:rPr lang="en-GB" sz="1200" i="1" dirty="0">
                <a:solidFill>
                  <a:srgbClr val="333399"/>
                </a:solidFill>
                <a:ea typeface="Times New Roman" panose="02020603050405020304" pitchFamily="18" charset="0"/>
              </a:rPr>
              <a:t>.</a:t>
            </a:r>
            <a:endParaRPr lang="en-NZ" sz="1200" dirty="0">
              <a:solidFill>
                <a:srgbClr val="333399"/>
              </a:solidFill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1200" dirty="0">
                <a:solidFill>
                  <a:srgbClr val="333399"/>
                </a:solidFill>
                <a:ea typeface="Times New Roman" panose="02020603050405020304" pitchFamily="18" charset="0"/>
              </a:rPr>
              <a:t>Prochaska, J.J. (2013). Failure to treat tobacco use in mental health and addiction settings: A form of harm reduction? Drug &amp; Alcohol</a:t>
            </a:r>
          </a:p>
          <a:p>
            <a:pPr lvl="0">
              <a:spcAft>
                <a:spcPts val="0"/>
              </a:spcAft>
            </a:pPr>
            <a:r>
              <a:rPr lang="en-GB" sz="1200" dirty="0">
                <a:solidFill>
                  <a:srgbClr val="333399"/>
                </a:solidFill>
                <a:ea typeface="Times New Roman" panose="02020603050405020304" pitchFamily="18" charset="0"/>
              </a:rPr>
              <a:t>   Dependence, Vol 110, Issue 3, 177-182.</a:t>
            </a:r>
            <a:endParaRPr lang="en-NZ" sz="1200" dirty="0">
              <a:solidFill>
                <a:srgbClr val="333399"/>
              </a:solidFill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1200" dirty="0" smtClean="0">
                <a:solidFill>
                  <a:srgbClr val="333399"/>
                </a:solidFill>
                <a:ea typeface="Times New Roman" panose="02020603050405020304" pitchFamily="18" charset="0"/>
              </a:rPr>
              <a:t>Siru</a:t>
            </a:r>
            <a:r>
              <a:rPr lang="en-GB" sz="1200" dirty="0">
                <a:solidFill>
                  <a:srgbClr val="333399"/>
                </a:solidFill>
                <a:ea typeface="Times New Roman" panose="02020603050405020304" pitchFamily="18" charset="0"/>
              </a:rPr>
              <a:t>, R., Hulse, G.K., Tait, R.J. (2009). Assessing motivation to quit smoking in people with mental illness: a review. </a:t>
            </a:r>
            <a:r>
              <a:rPr lang="en-GB" sz="1200" i="1" dirty="0">
                <a:solidFill>
                  <a:srgbClr val="333399"/>
                </a:solidFill>
                <a:ea typeface="Times New Roman" panose="02020603050405020304" pitchFamily="18" charset="0"/>
              </a:rPr>
              <a:t>Addiction</a:t>
            </a:r>
            <a:r>
              <a:rPr lang="en-GB" sz="1200" dirty="0">
                <a:solidFill>
                  <a:srgbClr val="333399"/>
                </a:solidFill>
                <a:ea typeface="Times New Roman" panose="02020603050405020304" pitchFamily="18" charset="0"/>
              </a:rPr>
              <a:t>. 104</a:t>
            </a:r>
            <a:r>
              <a:rPr lang="en-GB" sz="1200" dirty="0" smtClean="0">
                <a:solidFill>
                  <a:srgbClr val="333399"/>
                </a:solidFill>
                <a:ea typeface="Times New Roman" panose="02020603050405020304" pitchFamily="18" charset="0"/>
              </a:rPr>
              <a:t>,</a:t>
            </a:r>
          </a:p>
          <a:p>
            <a:pPr lvl="0">
              <a:spcAft>
                <a:spcPts val="0"/>
              </a:spcAft>
            </a:pPr>
            <a:r>
              <a:rPr lang="en-GB" sz="1200" dirty="0">
                <a:solidFill>
                  <a:srgbClr val="333399"/>
                </a:solidFill>
                <a:ea typeface="Times New Roman" panose="02020603050405020304" pitchFamily="18" charset="0"/>
              </a:rPr>
              <a:t> </a:t>
            </a:r>
            <a:r>
              <a:rPr lang="en-GB" sz="1200" dirty="0" smtClean="0">
                <a:solidFill>
                  <a:srgbClr val="333399"/>
                </a:solidFill>
                <a:ea typeface="Times New Roman" panose="02020603050405020304" pitchFamily="18" charset="0"/>
              </a:rPr>
              <a:t>  </a:t>
            </a:r>
            <a:r>
              <a:rPr lang="en-GB" sz="1200" dirty="0">
                <a:solidFill>
                  <a:srgbClr val="333399"/>
                </a:solidFill>
                <a:ea typeface="Times New Roman" panose="02020603050405020304" pitchFamily="18" charset="0"/>
              </a:rPr>
              <a:t>719-733</a:t>
            </a:r>
            <a:r>
              <a:rPr lang="en-GB" sz="1200" dirty="0" smtClean="0">
                <a:solidFill>
                  <a:srgbClr val="333399"/>
                </a:solidFill>
                <a:ea typeface="Times New Roman" panose="02020603050405020304" pitchFamily="18" charset="0"/>
              </a:rPr>
              <a:t>.</a:t>
            </a:r>
            <a:endParaRPr lang="en-NZ" sz="1200" dirty="0">
              <a:solidFill>
                <a:srgbClr val="333399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17023" y="4436658"/>
            <a:ext cx="5157954" cy="190575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kern="0" dirty="0" smtClean="0">
                <a:solidFill>
                  <a:srgbClr val="CC0099"/>
                </a:solidFill>
              </a:rPr>
              <a:t>                               Kim Williams</a:t>
            </a:r>
          </a:p>
          <a:p>
            <a:pPr eaLnBrk="1" hangingPunct="1">
              <a:buFontTx/>
              <a:buNone/>
            </a:pPr>
            <a:r>
              <a:rPr lang="en-US" sz="1600" kern="0" dirty="0" smtClean="0">
                <a:solidFill>
                  <a:srgbClr val="CC0099"/>
                </a:solidFill>
              </a:rPr>
              <a:t>           Smokefree Mental Health Project Manager</a:t>
            </a:r>
          </a:p>
          <a:p>
            <a:pPr eaLnBrk="1" hangingPunct="1">
              <a:buFontTx/>
              <a:buNone/>
            </a:pPr>
            <a:r>
              <a:rPr lang="en-US" sz="1600" kern="0" dirty="0" smtClean="0">
                <a:solidFill>
                  <a:srgbClr val="CC0099"/>
                </a:solidFill>
              </a:rPr>
              <a:t>      Hawke’s Bay District Health Board, New Zealand</a:t>
            </a:r>
          </a:p>
          <a:p>
            <a:pPr eaLnBrk="1" hangingPunct="1">
              <a:buFontTx/>
              <a:buNone/>
            </a:pPr>
            <a:r>
              <a:rPr lang="en-US" sz="1600" kern="0" dirty="0" smtClean="0">
                <a:solidFill>
                  <a:srgbClr val="CC0099"/>
                </a:solidFill>
              </a:rPr>
              <a:t>                           Phone: 06 8788109</a:t>
            </a:r>
          </a:p>
          <a:p>
            <a:pPr eaLnBrk="1" hangingPunct="1">
              <a:buFontTx/>
              <a:buNone/>
            </a:pPr>
            <a:r>
              <a:rPr lang="en-US" sz="1600" kern="0" dirty="0" smtClean="0">
                <a:solidFill>
                  <a:srgbClr val="CC0099"/>
                </a:solidFill>
              </a:rPr>
              <a:t>                            Cell: 0277654485</a:t>
            </a:r>
          </a:p>
          <a:p>
            <a:pPr eaLnBrk="1" hangingPunct="1">
              <a:buFontTx/>
              <a:buNone/>
            </a:pPr>
            <a:r>
              <a:rPr lang="en-US" sz="1600" kern="0" dirty="0" smtClean="0">
                <a:solidFill>
                  <a:srgbClr val="CC0099"/>
                </a:solidFill>
              </a:rPr>
              <a:t>                Email: kim.williams@hbdhb.govt.nz</a:t>
            </a:r>
          </a:p>
          <a:p>
            <a:pPr eaLnBrk="1" hangingPunct="1">
              <a:buFontTx/>
              <a:buNone/>
            </a:pPr>
            <a:r>
              <a:rPr lang="en-US" sz="2400" kern="0" dirty="0" smtClean="0"/>
              <a:t>          </a:t>
            </a:r>
            <a:endParaRPr lang="en-GB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300901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6625" y="115889"/>
            <a:ext cx="8229600" cy="7207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folHlink"/>
                </a:solidFill>
              </a:rPr>
              <a:t>What we </a:t>
            </a:r>
            <a:r>
              <a:rPr lang="en-US" sz="3600" dirty="0" smtClean="0">
                <a:solidFill>
                  <a:schemeClr val="folHlink"/>
                </a:solidFill>
              </a:rPr>
              <a:t>knew…</a:t>
            </a:r>
            <a:endParaRPr lang="en-GB" sz="3600" dirty="0">
              <a:solidFill>
                <a:schemeClr val="folHlink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15441" y="908050"/>
            <a:ext cx="10108504" cy="461592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NZ" sz="1800" dirty="0">
                <a:solidFill>
                  <a:srgbClr val="333399"/>
                </a:solidFill>
              </a:rPr>
              <a:t>Historically strong culture of acceptance and encouragement of tobacco use across the MH sector (Hitsman et al, 2013).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NZ" sz="1800" dirty="0">
              <a:solidFill>
                <a:srgbClr val="333399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NZ" sz="1800" dirty="0">
                <a:solidFill>
                  <a:srgbClr val="333399"/>
                </a:solidFill>
              </a:rPr>
              <a:t>Smoking prevalence among MHS users is more than twice that of the general population at 32 – 56% (Tobias et.al., 2008; Lawrence, Mitrou and Zubrick, 2009).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NZ" sz="1800" dirty="0">
              <a:solidFill>
                <a:srgbClr val="333399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NZ" sz="1800" dirty="0" smtClean="0">
                <a:solidFill>
                  <a:srgbClr val="333399"/>
                </a:solidFill>
              </a:rPr>
              <a:t>People with MH issues constitute 16% of the NZ population yet they purchase around 30% of the tobacco products sold in NZ (Tobias, 2008).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NZ" sz="1800" dirty="0">
              <a:solidFill>
                <a:srgbClr val="333399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NZ" sz="1800" dirty="0" smtClean="0">
                <a:solidFill>
                  <a:srgbClr val="333399"/>
                </a:solidFill>
              </a:rPr>
              <a:t>Smoking </a:t>
            </a:r>
            <a:r>
              <a:rPr lang="en-NZ" sz="1800" dirty="0">
                <a:solidFill>
                  <a:srgbClr val="333399"/>
                </a:solidFill>
              </a:rPr>
              <a:t>rates among nurses working in MH settings are much higher than areas of nursing care – 30% of female &amp; 26% of male MH nurses smoke (Edwards et.al., 2008) – healthcare workers who smoke are less likely to provide stop-smoking advice (Myers et.al., 2012)</a:t>
            </a:r>
            <a:endParaRPr lang="en-GB" sz="1800" dirty="0">
              <a:solidFill>
                <a:srgbClr val="333399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GB" sz="1800" dirty="0">
              <a:solidFill>
                <a:srgbClr val="333399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sz="1800" dirty="0">
                <a:solidFill>
                  <a:srgbClr val="333399"/>
                </a:solidFill>
              </a:rPr>
              <a:t>In NZ, “Permissive smoking cultures” evolve in the absence of smokefree role-modelling and visible smokefree leadership (Glover et al., 2013, p.3-4). </a:t>
            </a:r>
            <a:endParaRPr lang="en-NZ" sz="1800" dirty="0">
              <a:solidFill>
                <a:srgbClr val="333399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NZ" sz="1600" dirty="0">
              <a:solidFill>
                <a:schemeClr val="accent2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NZ" sz="1600" dirty="0">
              <a:solidFill>
                <a:schemeClr val="accent2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NZ" sz="1600" dirty="0">
              <a:solidFill>
                <a:schemeClr val="accent2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GB" sz="1800" dirty="0">
              <a:solidFill>
                <a:schemeClr val="accent2"/>
              </a:solidFill>
            </a:endParaRPr>
          </a:p>
        </p:txBody>
      </p:sp>
      <p:sp>
        <p:nvSpPr>
          <p:cNvPr id="5124" name="Rectangle 52"/>
          <p:cNvSpPr>
            <a:spLocks noChangeArrowheads="1"/>
          </p:cNvSpPr>
          <p:nvPr/>
        </p:nvSpPr>
        <p:spPr bwMode="auto">
          <a:xfrm rot="-5400000">
            <a:off x="-3003112" y="3003115"/>
            <a:ext cx="6858000" cy="851772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4400" dirty="0">
                <a:solidFill>
                  <a:srgbClr val="FFFFFF"/>
                </a:solidFill>
                <a:cs typeface="Arial" panose="020B0604020202020204" pitchFamily="34" charset="0"/>
              </a:rPr>
              <a:t>Why are we doing it?</a:t>
            </a: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851775" y="6363222"/>
            <a:ext cx="11340225" cy="494778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sz="2800" dirty="0">
                <a:solidFill>
                  <a:srgbClr val="FFFFFF"/>
                </a:solidFill>
              </a:rPr>
              <a:t>This is an equity of care issue</a:t>
            </a:r>
          </a:p>
        </p:txBody>
      </p:sp>
    </p:spTree>
    <p:extLst>
      <p:ext uri="{BB962C8B-B14F-4D97-AF65-F5344CB8AC3E}">
        <p14:creationId xmlns:p14="http://schemas.microsoft.com/office/powerpoint/2010/main" val="23732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7670104" cy="1143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FF66CC"/>
                </a:solidFill>
              </a:rPr>
              <a:t>Stakeholder Engagement</a:t>
            </a:r>
            <a:endParaRPr lang="en-GB" sz="4000" dirty="0">
              <a:solidFill>
                <a:srgbClr val="FF66CC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4711" y="1412876"/>
            <a:ext cx="5874707" cy="474741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333399"/>
                </a:solidFill>
              </a:rPr>
              <a:t>6 DHBs gave consent for staff to participate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US" sz="1600" dirty="0" smtClean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333399"/>
                </a:solidFill>
              </a:rPr>
              <a:t>Hawke’s Bay; Gisborne</a:t>
            </a:r>
            <a:r>
              <a:rPr lang="en-US" sz="1600" dirty="0">
                <a:solidFill>
                  <a:srgbClr val="333399"/>
                </a:solidFill>
              </a:rPr>
              <a:t>;</a:t>
            </a:r>
            <a:r>
              <a:rPr lang="en-US" sz="1600" dirty="0" smtClean="0">
                <a:solidFill>
                  <a:srgbClr val="333399"/>
                </a:solidFill>
              </a:rPr>
              <a:t> Taranaki; Counties Manukau; Dunedin; Invercargill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US" sz="1600" dirty="0">
              <a:solidFill>
                <a:srgbClr val="333399"/>
              </a:solidFill>
            </a:endParaRPr>
          </a:p>
          <a:p>
            <a:pPr lvl="0" eaLnBrk="1" hangingPunct="1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333399"/>
                </a:solidFill>
              </a:rPr>
              <a:t>19 NGOs gave consent for their staff to </a:t>
            </a:r>
            <a:r>
              <a:rPr lang="en-US" sz="1600" dirty="0" smtClean="0">
                <a:solidFill>
                  <a:srgbClr val="333399"/>
                </a:solidFill>
              </a:rPr>
              <a:t>participate</a:t>
            </a:r>
          </a:p>
          <a:p>
            <a:pPr lvl="0" eaLnBrk="1" hangingPunct="1">
              <a:buFont typeface="Wingdings" panose="05000000000000000000" pitchFamily="2" charset="2"/>
              <a:buChar char="v"/>
            </a:pPr>
            <a:endParaRPr lang="en-US" sz="1600" dirty="0">
              <a:solidFill>
                <a:srgbClr val="333399"/>
              </a:solidFill>
            </a:endParaRPr>
          </a:p>
          <a:p>
            <a:pPr lvl="0" eaLnBrk="1" hangingPunct="1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333399"/>
                </a:solidFill>
              </a:rPr>
              <a:t>DHB &amp; NGO settings: </a:t>
            </a:r>
            <a:r>
              <a:rPr lang="en-US" sz="1600" dirty="0">
                <a:solidFill>
                  <a:srgbClr val="333399"/>
                </a:solidFill>
              </a:rPr>
              <a:t>Inpatient wards including secure </a:t>
            </a:r>
            <a:r>
              <a:rPr lang="en-US" sz="1600" dirty="0" smtClean="0">
                <a:solidFill>
                  <a:srgbClr val="333399"/>
                </a:solidFill>
              </a:rPr>
              <a:t>units &amp; Forensic; </a:t>
            </a:r>
            <a:r>
              <a:rPr lang="en-US" sz="1600" dirty="0">
                <a:solidFill>
                  <a:srgbClr val="333399"/>
                </a:solidFill>
              </a:rPr>
              <a:t>Acute Intervention Teams, </a:t>
            </a:r>
            <a:r>
              <a:rPr lang="en-US" sz="1600" dirty="0" smtClean="0">
                <a:solidFill>
                  <a:srgbClr val="333399"/>
                </a:solidFill>
              </a:rPr>
              <a:t>Community MH&amp;A Teams; Day </a:t>
            </a:r>
            <a:r>
              <a:rPr lang="en-US" sz="1600" dirty="0">
                <a:solidFill>
                  <a:srgbClr val="333399"/>
                </a:solidFill>
              </a:rPr>
              <a:t>Activity </a:t>
            </a:r>
            <a:r>
              <a:rPr lang="en-US" sz="1600" dirty="0" smtClean="0">
                <a:solidFill>
                  <a:srgbClr val="333399"/>
                </a:solidFill>
              </a:rPr>
              <a:t>Programmes; Residential respite; Pharmacy; Advocacy services</a:t>
            </a:r>
            <a:endParaRPr lang="en-US" sz="1600" dirty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US" sz="1600" dirty="0" smtClean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333399"/>
                </a:solidFill>
              </a:rPr>
              <a:t>psychiatrists</a:t>
            </a:r>
            <a:r>
              <a:rPr lang="en-US" sz="1600" dirty="0">
                <a:solidFill>
                  <a:srgbClr val="333399"/>
                </a:solidFill>
              </a:rPr>
              <a:t>, psychologists, psychotherapists, GP Liaison, RNs, Com MH RNs, SCs, CSW, CNM, CSM, Portfolio Managers, Managers, Team Leaders, CEO, Clinical Nurse Directors, Quality &amp; Risk, Social Workers, Counselors, OTs, Consumer Advisors, Cultural Advisors, Family Advisors, Youth Advisors</a:t>
            </a:r>
          </a:p>
          <a:p>
            <a:pPr eaLnBrk="1" hangingPunct="1">
              <a:lnSpc>
                <a:spcPct val="90000"/>
              </a:lnSpc>
            </a:pPr>
            <a:endParaRPr lang="en-GB" sz="1800" dirty="0">
              <a:solidFill>
                <a:srgbClr val="660066"/>
              </a:solidFill>
            </a:endParaRPr>
          </a:p>
        </p:txBody>
      </p:sp>
      <p:sp>
        <p:nvSpPr>
          <p:cNvPr id="3077" name="Rectangle 52"/>
          <p:cNvSpPr>
            <a:spLocks noChangeArrowheads="1"/>
          </p:cNvSpPr>
          <p:nvPr/>
        </p:nvSpPr>
        <p:spPr bwMode="auto">
          <a:xfrm rot="-5400000">
            <a:off x="-3009376" y="3009378"/>
            <a:ext cx="6858000" cy="839246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FFFFFF"/>
                </a:solidFill>
                <a:cs typeface="Arial" panose="020B0604020202020204" pitchFamily="34" charset="0"/>
              </a:rPr>
              <a:t>Who participated…</a:t>
            </a: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739036" y="6381750"/>
            <a:ext cx="11452964" cy="47625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10000"/>
              </a:spcAft>
            </a:pPr>
            <a:r>
              <a:rPr lang="en-US" sz="3200" dirty="0" smtClean="0">
                <a:solidFill>
                  <a:srgbClr val="FFFFFF"/>
                </a:solidFill>
              </a:rPr>
              <a:t>Where do MH&amp;ASs stand now?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19" y="513567"/>
            <a:ext cx="4116004" cy="5425271"/>
          </a:xfrm>
        </p:spPr>
      </p:pic>
    </p:spTree>
    <p:extLst>
      <p:ext uri="{BB962C8B-B14F-4D97-AF65-F5344CB8AC3E}">
        <p14:creationId xmlns:p14="http://schemas.microsoft.com/office/powerpoint/2010/main" val="260132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30407" y="322265"/>
            <a:ext cx="9115316" cy="6477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folHlink"/>
                </a:solidFill>
              </a:rPr>
              <a:t>Current challenges: perceptions &amp; practices</a:t>
            </a:r>
            <a:endParaRPr lang="en-GB" sz="3600" dirty="0">
              <a:solidFill>
                <a:schemeClr val="folHlink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39660" y="1196976"/>
            <a:ext cx="10496811" cy="49577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NZ" sz="1800" dirty="0">
                <a:solidFill>
                  <a:schemeClr val="accent2"/>
                </a:solidFill>
              </a:rPr>
              <a:t>“Smoking goes hand in hand with mental health illness” </a:t>
            </a:r>
            <a:r>
              <a:rPr lang="en-NZ" sz="1800" dirty="0">
                <a:solidFill>
                  <a:srgbClr val="FF66CC"/>
                </a:solidFill>
              </a:rPr>
              <a:t>(all roles)</a:t>
            </a:r>
            <a:endParaRPr lang="en-GB" sz="1800" dirty="0">
              <a:solidFill>
                <a:srgbClr val="FF66CC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endParaRPr lang="en-US" sz="1800" dirty="0">
              <a:solidFill>
                <a:srgbClr val="FF66CC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sz="1800" dirty="0">
                <a:solidFill>
                  <a:schemeClr val="accent2"/>
                </a:solidFill>
              </a:rPr>
              <a:t>PWMHI “smoking with staff is a rapport building time…a chance to open up” </a:t>
            </a:r>
            <a:r>
              <a:rPr lang="en-US" sz="1800" dirty="0">
                <a:solidFill>
                  <a:srgbClr val="FF66CC"/>
                </a:solidFill>
              </a:rPr>
              <a:t>(Community MH Team RN)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endParaRPr lang="en-US" sz="1800" dirty="0">
              <a:solidFill>
                <a:schemeClr val="accent2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sz="1800" dirty="0">
                <a:solidFill>
                  <a:schemeClr val="accent2"/>
                </a:solidFill>
              </a:rPr>
              <a:t>“…consultants allocate smoking leave” - literally – noted on whiteboard </a:t>
            </a:r>
            <a:r>
              <a:rPr lang="en-US" sz="1800" dirty="0">
                <a:solidFill>
                  <a:srgbClr val="FF66CC"/>
                </a:solidFill>
              </a:rPr>
              <a:t>(acute service manager)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endParaRPr lang="en-US" sz="1800" dirty="0">
              <a:solidFill>
                <a:srgbClr val="FF66CC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sz="1800" dirty="0">
                <a:solidFill>
                  <a:schemeClr val="accent2"/>
                </a:solidFill>
              </a:rPr>
              <a:t>“smoking regulates psychotic thinking” </a:t>
            </a:r>
            <a:r>
              <a:rPr lang="en-US" sz="1800" dirty="0">
                <a:solidFill>
                  <a:srgbClr val="FF66CC"/>
                </a:solidFill>
              </a:rPr>
              <a:t>(psychiatrist)</a:t>
            </a:r>
          </a:p>
          <a:p>
            <a:pPr marL="0" indent="0" eaLnBrk="1" hangingPunct="1">
              <a:buNone/>
              <a:defRPr/>
            </a:pPr>
            <a:endParaRPr lang="en-GB" sz="1800" dirty="0">
              <a:solidFill>
                <a:schemeClr val="accent2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GB" sz="1800" dirty="0">
                <a:solidFill>
                  <a:schemeClr val="accent2"/>
                </a:solidFill>
              </a:rPr>
              <a:t>MH workforce staff are making valued judgements about whether PWMHI want/need SF support </a:t>
            </a:r>
            <a:r>
              <a:rPr lang="en-GB" sz="1800" dirty="0">
                <a:solidFill>
                  <a:srgbClr val="FF66CC"/>
                </a:solidFill>
              </a:rPr>
              <a:t>(NGO Workplace Lead</a:t>
            </a:r>
            <a:r>
              <a:rPr lang="en-GB" sz="1800" dirty="0" smtClean="0">
                <a:solidFill>
                  <a:srgbClr val="FF66CC"/>
                </a:solidFill>
              </a:rPr>
              <a:t>)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endParaRPr lang="en-GB" sz="1800" dirty="0">
              <a:solidFill>
                <a:srgbClr val="FF66CC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sz="1800" dirty="0" smtClean="0">
                <a:solidFill>
                  <a:schemeClr val="accent2"/>
                </a:solidFill>
              </a:rPr>
              <a:t>“…</a:t>
            </a:r>
            <a:r>
              <a:rPr lang="en-US" sz="1800" dirty="0">
                <a:solidFill>
                  <a:schemeClr val="accent2"/>
                </a:solidFill>
              </a:rPr>
              <a:t>someone I know was admitted to the inpatient service Smokefree but came out a smoker…”</a:t>
            </a:r>
            <a:endParaRPr lang="en-GB" sz="1800" dirty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endParaRPr lang="en-US" sz="1800" dirty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endParaRPr lang="en-GB" sz="1800" dirty="0"/>
          </a:p>
          <a:p>
            <a:pPr eaLnBrk="1" hangingPunct="1">
              <a:defRPr/>
            </a:pPr>
            <a:endParaRPr lang="en-GB" sz="1800" dirty="0"/>
          </a:p>
        </p:txBody>
      </p:sp>
      <p:sp>
        <p:nvSpPr>
          <p:cNvPr id="7172" name="Rectangle 52"/>
          <p:cNvSpPr>
            <a:spLocks noChangeArrowheads="1"/>
          </p:cNvSpPr>
          <p:nvPr/>
        </p:nvSpPr>
        <p:spPr bwMode="auto">
          <a:xfrm rot="-5400000">
            <a:off x="-3028165" y="3028167"/>
            <a:ext cx="6858000" cy="801668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Stakeholder engagement feedback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684214" y="6381750"/>
            <a:ext cx="11507786" cy="47625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sz="2400">
                <a:solidFill>
                  <a:srgbClr val="FFFFFF"/>
                </a:solidFill>
              </a:rPr>
              <a:t> individual comments…</a:t>
            </a:r>
          </a:p>
        </p:txBody>
      </p:sp>
    </p:spTree>
    <p:extLst>
      <p:ext uri="{BB962C8B-B14F-4D97-AF65-F5344CB8AC3E}">
        <p14:creationId xmlns:p14="http://schemas.microsoft.com/office/powerpoint/2010/main" val="105152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260350"/>
            <a:ext cx="8229600" cy="93345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folHlink"/>
                </a:solidFill>
              </a:rPr>
              <a:t>Acknowledging smokefree progress</a:t>
            </a:r>
            <a:endParaRPr lang="en-GB" sz="3600" dirty="0">
              <a:solidFill>
                <a:schemeClr val="folHlink"/>
              </a:solidFill>
            </a:endParaRPr>
          </a:p>
        </p:txBody>
      </p:sp>
      <p:sp>
        <p:nvSpPr>
          <p:cNvPr id="5123" name="Rectangle 52"/>
          <p:cNvSpPr>
            <a:spLocks noChangeArrowheads="1"/>
          </p:cNvSpPr>
          <p:nvPr/>
        </p:nvSpPr>
        <p:spPr bwMode="auto">
          <a:xfrm rot="-5400000">
            <a:off x="-3021902" y="3021904"/>
            <a:ext cx="6858000" cy="814194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FFFF"/>
                </a:solidFill>
                <a:cs typeface="Arial" panose="020B0604020202020204" pitchFamily="34" charset="0"/>
              </a:rPr>
              <a:t>Current MH&amp;AS smokefree status</a:t>
            </a:r>
            <a:endParaRPr lang="en-US" sz="32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377863" y="5157788"/>
            <a:ext cx="99832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i="1" u="sng" dirty="0">
                <a:solidFill>
                  <a:srgbClr val="FF66CC"/>
                </a:solidFill>
              </a:rPr>
              <a:t>The key </a:t>
            </a:r>
            <a:r>
              <a:rPr lang="en-US" sz="2400" i="1" u="sng" dirty="0" smtClean="0">
                <a:solidFill>
                  <a:srgbClr val="FF66CC"/>
                </a:solidFill>
              </a:rPr>
              <a:t>was to </a:t>
            </a:r>
            <a:r>
              <a:rPr lang="en-US" sz="2400" i="1" u="sng" dirty="0">
                <a:solidFill>
                  <a:srgbClr val="FF66CC"/>
                </a:solidFill>
              </a:rPr>
              <a:t>develop &amp; implement changes that create consistency for </a:t>
            </a:r>
            <a:r>
              <a:rPr lang="en-US" sz="2400" i="1" u="sng" dirty="0" smtClean="0">
                <a:solidFill>
                  <a:srgbClr val="FF66CC"/>
                </a:solidFill>
              </a:rPr>
              <a:t>MH&amp;A service users </a:t>
            </a:r>
            <a:r>
              <a:rPr lang="en-US" sz="2400" i="1" u="sng" dirty="0">
                <a:solidFill>
                  <a:srgbClr val="FF66CC"/>
                </a:solidFill>
              </a:rPr>
              <a:t>&amp; </a:t>
            </a:r>
            <a:r>
              <a:rPr lang="en-US" sz="2400" i="1" u="sng" dirty="0" smtClean="0">
                <a:solidFill>
                  <a:srgbClr val="FF66CC"/>
                </a:solidFill>
              </a:rPr>
              <a:t>sustainable best practice</a:t>
            </a:r>
            <a:endParaRPr lang="en-GB" sz="2400" i="1" u="sng" dirty="0">
              <a:solidFill>
                <a:srgbClr val="FF66CC"/>
              </a:solidFill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926926" y="1484313"/>
            <a:ext cx="10972799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333399"/>
                </a:solidFill>
                <a:latin typeface="+mn-lt"/>
              </a:rPr>
              <a:t>much smokefree progress has been made within the Mental </a:t>
            </a:r>
            <a:r>
              <a:rPr lang="en-US" sz="1800" dirty="0" smtClean="0">
                <a:solidFill>
                  <a:srgbClr val="333399"/>
                </a:solidFill>
                <a:latin typeface="+mn-lt"/>
              </a:rPr>
              <a:t>Health &amp; Addiction </a:t>
            </a:r>
            <a:r>
              <a:rPr lang="en-US" sz="1800" dirty="0">
                <a:solidFill>
                  <a:srgbClr val="333399"/>
                </a:solidFill>
                <a:latin typeface="+mn-lt"/>
              </a:rPr>
              <a:t>sector</a:t>
            </a: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sz="1800" i="1" u="sng" dirty="0">
              <a:solidFill>
                <a:srgbClr val="333399"/>
              </a:solidFill>
              <a:latin typeface="+mn-lt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1800" i="1" u="sng" dirty="0">
                <a:solidFill>
                  <a:srgbClr val="333399"/>
                </a:solidFill>
                <a:latin typeface="+mn-lt"/>
              </a:rPr>
              <a:t>some</a:t>
            </a:r>
            <a:r>
              <a:rPr lang="en-US" sz="1800" dirty="0">
                <a:solidFill>
                  <a:srgbClr val="333399"/>
                </a:solidFill>
                <a:latin typeface="+mn-lt"/>
              </a:rPr>
              <a:t> staff &amp; </a:t>
            </a:r>
            <a:r>
              <a:rPr lang="en-US" sz="1800" i="1" u="sng" dirty="0">
                <a:solidFill>
                  <a:srgbClr val="333399"/>
                </a:solidFill>
                <a:latin typeface="+mn-lt"/>
              </a:rPr>
              <a:t>some</a:t>
            </a:r>
            <a:r>
              <a:rPr lang="en-US" sz="1800" i="1" dirty="0">
                <a:solidFill>
                  <a:srgbClr val="333399"/>
                </a:solidFill>
                <a:latin typeface="+mn-lt"/>
              </a:rPr>
              <a:t> </a:t>
            </a:r>
            <a:r>
              <a:rPr lang="en-US" sz="1800" dirty="0">
                <a:solidFill>
                  <a:srgbClr val="333399"/>
                </a:solidFill>
                <a:latin typeface="+mn-lt"/>
              </a:rPr>
              <a:t>services </a:t>
            </a:r>
            <a:r>
              <a:rPr lang="en-US" sz="1800" dirty="0" smtClean="0">
                <a:solidFill>
                  <a:srgbClr val="333399"/>
                </a:solidFill>
                <a:latin typeface="+mn-lt"/>
              </a:rPr>
              <a:t>are demonstrating stronger Smokefree </a:t>
            </a:r>
            <a:r>
              <a:rPr lang="en-US" sz="1800" dirty="0">
                <a:solidFill>
                  <a:srgbClr val="333399"/>
                </a:solidFill>
                <a:latin typeface="+mn-lt"/>
              </a:rPr>
              <a:t>commitment</a:t>
            </a: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sz="1800" dirty="0">
              <a:solidFill>
                <a:srgbClr val="333399"/>
              </a:solidFill>
              <a:latin typeface="+mn-lt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333399"/>
                </a:solidFill>
                <a:latin typeface="+mn-lt"/>
              </a:rPr>
              <a:t>in general, staff increasingly view ABC as core practice </a:t>
            </a: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sz="1800" dirty="0">
              <a:solidFill>
                <a:srgbClr val="333399"/>
              </a:solidFill>
              <a:latin typeface="+mn-lt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333399"/>
                </a:solidFill>
                <a:latin typeface="+mn-lt"/>
              </a:rPr>
              <a:t>more staff are </a:t>
            </a:r>
            <a:r>
              <a:rPr lang="en-US" sz="1800" dirty="0" smtClean="0">
                <a:solidFill>
                  <a:srgbClr val="333399"/>
                </a:solidFill>
                <a:latin typeface="+mn-lt"/>
              </a:rPr>
              <a:t>becoming Smokefree </a:t>
            </a:r>
            <a:r>
              <a:rPr lang="en-US" sz="1800" dirty="0">
                <a:solidFill>
                  <a:srgbClr val="333399"/>
                </a:solidFill>
                <a:latin typeface="+mn-lt"/>
              </a:rPr>
              <a:t>as a result of their organisation’s </a:t>
            </a:r>
            <a:r>
              <a:rPr lang="en-US" sz="1800" dirty="0" smtClean="0">
                <a:solidFill>
                  <a:srgbClr val="333399"/>
                </a:solidFill>
                <a:latin typeface="+mn-lt"/>
              </a:rPr>
              <a:t>Smokefree </a:t>
            </a:r>
            <a:r>
              <a:rPr lang="en-US" sz="1800" dirty="0">
                <a:solidFill>
                  <a:srgbClr val="333399"/>
                </a:solidFill>
                <a:latin typeface="+mn-lt"/>
              </a:rPr>
              <a:t>commitment</a:t>
            </a: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sz="1800" dirty="0">
              <a:solidFill>
                <a:srgbClr val="333399"/>
              </a:solidFill>
              <a:latin typeface="+mn-lt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333399"/>
                </a:solidFill>
                <a:latin typeface="+mn-lt"/>
              </a:rPr>
              <a:t>w</a:t>
            </a:r>
            <a:r>
              <a:rPr lang="en-US" sz="1800" dirty="0" smtClean="0">
                <a:solidFill>
                  <a:srgbClr val="333399"/>
                </a:solidFill>
                <a:latin typeface="+mn-lt"/>
              </a:rPr>
              <a:t>e start </a:t>
            </a:r>
            <a:r>
              <a:rPr lang="en-US" sz="1800" dirty="0">
                <a:solidFill>
                  <a:srgbClr val="333399"/>
                </a:solidFill>
                <a:latin typeface="+mn-lt"/>
              </a:rPr>
              <a:t>this </a:t>
            </a:r>
            <a:r>
              <a:rPr lang="en-US" sz="1800" dirty="0" smtClean="0">
                <a:solidFill>
                  <a:srgbClr val="333399"/>
                </a:solidFill>
                <a:latin typeface="+mn-lt"/>
              </a:rPr>
              <a:t>smokefree culture </a:t>
            </a:r>
            <a:r>
              <a:rPr lang="en-US" sz="1800" dirty="0">
                <a:solidFill>
                  <a:srgbClr val="333399"/>
                </a:solidFill>
                <a:latin typeface="+mn-lt"/>
              </a:rPr>
              <a:t>change </a:t>
            </a:r>
            <a:r>
              <a:rPr lang="en-US" sz="1800" dirty="0" smtClean="0">
                <a:solidFill>
                  <a:srgbClr val="333399"/>
                </a:solidFill>
                <a:latin typeface="+mn-lt"/>
              </a:rPr>
              <a:t>programme further </a:t>
            </a:r>
            <a:r>
              <a:rPr lang="en-US" sz="1800" dirty="0">
                <a:solidFill>
                  <a:srgbClr val="333399"/>
                </a:solidFill>
                <a:latin typeface="+mn-lt"/>
              </a:rPr>
              <a:t>along the continuum of change than first </a:t>
            </a:r>
            <a:r>
              <a:rPr lang="en-US" sz="1800" dirty="0" smtClean="0">
                <a:solidFill>
                  <a:srgbClr val="333399"/>
                </a:solidFill>
                <a:latin typeface="+mn-lt"/>
              </a:rPr>
              <a:t>anticipated</a:t>
            </a:r>
            <a:endParaRPr lang="en-US" sz="1800" dirty="0">
              <a:solidFill>
                <a:srgbClr val="333399"/>
              </a:solidFill>
              <a:latin typeface="+mn-lt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sz="1800" dirty="0">
              <a:solidFill>
                <a:srgbClr val="333399"/>
              </a:solidFill>
              <a:latin typeface="+mn-lt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333399"/>
                </a:solidFill>
                <a:latin typeface="+mn-lt"/>
              </a:rPr>
              <a:t>we </a:t>
            </a:r>
            <a:r>
              <a:rPr lang="en-US" sz="1800" dirty="0" smtClean="0">
                <a:solidFill>
                  <a:srgbClr val="333399"/>
                </a:solidFill>
                <a:latin typeface="+mn-lt"/>
              </a:rPr>
              <a:t>have built </a:t>
            </a:r>
            <a:r>
              <a:rPr lang="en-US" sz="1800" dirty="0">
                <a:solidFill>
                  <a:srgbClr val="333399"/>
                </a:solidFill>
                <a:latin typeface="+mn-lt"/>
              </a:rPr>
              <a:t>on </a:t>
            </a:r>
            <a:r>
              <a:rPr lang="en-US" sz="1800" dirty="0" smtClean="0">
                <a:solidFill>
                  <a:srgbClr val="333399"/>
                </a:solidFill>
                <a:latin typeface="+mn-lt"/>
              </a:rPr>
              <a:t>many </a:t>
            </a:r>
            <a:r>
              <a:rPr lang="en-US" sz="1800" dirty="0">
                <a:solidFill>
                  <a:srgbClr val="333399"/>
                </a:solidFill>
                <a:latin typeface="+mn-lt"/>
              </a:rPr>
              <a:t>of the </a:t>
            </a:r>
            <a:r>
              <a:rPr lang="en-US" sz="1800" dirty="0" smtClean="0">
                <a:solidFill>
                  <a:srgbClr val="333399"/>
                </a:solidFill>
                <a:latin typeface="+mn-lt"/>
              </a:rPr>
              <a:t>embedded processes &amp; new initiatives underway</a:t>
            </a:r>
            <a:endParaRPr lang="en-US" sz="1800" dirty="0">
              <a:solidFill>
                <a:srgbClr val="333399"/>
              </a:solidFill>
              <a:latin typeface="+mn-lt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GB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79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4504"/>
          </a:xfrm>
          <a:solidFill>
            <a:srgbClr val="CC0099"/>
          </a:solidFill>
        </p:spPr>
        <p:txBody>
          <a:bodyPr/>
          <a:lstStyle/>
          <a:p>
            <a:r>
              <a:rPr lang="en-NZ" dirty="0" smtClean="0">
                <a:solidFill>
                  <a:schemeClr val="bg1"/>
                </a:solidFill>
              </a:rPr>
              <a:t>Smokefree culture change approach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4" name="Picture 3" descr="cid:96B70B5E-CF0E-46FC-8D40-13083E16F2DB@bspg.co.nz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748" y="1377863"/>
            <a:ext cx="8279705" cy="5098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393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0" y="-1"/>
            <a:ext cx="12192000" cy="1143000"/>
          </a:xfrm>
          <a:solidFill>
            <a:srgbClr val="B3D9FF"/>
          </a:solidFill>
        </p:spPr>
        <p:txBody>
          <a:bodyPr/>
          <a:lstStyle/>
          <a:p>
            <a:r>
              <a:rPr lang="en-NZ" sz="4000" dirty="0" smtClean="0">
                <a:solidFill>
                  <a:schemeClr val="bg1"/>
                </a:solidFill>
              </a:rPr>
              <a:t>Step 1. Endorse Smokefree Best Practice Principles</a:t>
            </a:r>
            <a:endParaRPr lang="en-NZ" sz="4000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553227" y="1331704"/>
            <a:ext cx="10521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28600" algn="l"/>
              </a:tabLst>
            </a:pPr>
            <a:r>
              <a:rPr lang="en-GB" sz="1600" dirty="0">
                <a:solidFill>
                  <a:srgbClr val="3333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All settings </a:t>
            </a:r>
            <a:r>
              <a:rPr lang="en-GB" sz="1600" dirty="0" smtClean="0">
                <a:solidFill>
                  <a:srgbClr val="3333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will </a:t>
            </a:r>
            <a:r>
              <a:rPr lang="en-GB" sz="1600" dirty="0">
                <a:solidFill>
                  <a:srgbClr val="3333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have mandated smokefree environment policies, clearly outlining the organisation’s smokefree expectations for service users, staff, whanau and </a:t>
            </a:r>
            <a:r>
              <a:rPr lang="en-GB" sz="1600" dirty="0" smtClean="0">
                <a:solidFill>
                  <a:srgbClr val="3333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visitors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endParaRPr lang="en-NZ" sz="1600" dirty="0">
              <a:solidFill>
                <a:srgbClr val="333399"/>
              </a:solidFill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228600" algn="l"/>
              </a:tabLst>
            </a:pPr>
            <a:r>
              <a:rPr lang="en-GB" sz="1600" dirty="0">
                <a:solidFill>
                  <a:srgbClr val="3333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All staff (including those in management &amp; leadership roles) </a:t>
            </a:r>
            <a:r>
              <a:rPr lang="en-GB" sz="1600" dirty="0" smtClean="0">
                <a:solidFill>
                  <a:srgbClr val="3333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will </a:t>
            </a:r>
            <a:r>
              <a:rPr lang="en-GB" sz="1600" dirty="0">
                <a:solidFill>
                  <a:srgbClr val="3333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be mandated to receive &amp; attend regular, </a:t>
            </a:r>
            <a:r>
              <a:rPr lang="en-GB" sz="1600" dirty="0" smtClean="0">
                <a:solidFill>
                  <a:srgbClr val="3333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smokefree </a:t>
            </a:r>
            <a:r>
              <a:rPr lang="en-GB" sz="1600" dirty="0">
                <a:solidFill>
                  <a:srgbClr val="3333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training that is both generic &amp; tailored for the MH&amp;AS context; attendance </a:t>
            </a:r>
            <a:r>
              <a:rPr lang="en-GB" sz="1600" dirty="0" smtClean="0">
                <a:solidFill>
                  <a:srgbClr val="3333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will </a:t>
            </a:r>
            <a:r>
              <a:rPr lang="en-GB" sz="1600" dirty="0">
                <a:solidFill>
                  <a:srgbClr val="3333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be </a:t>
            </a:r>
            <a:r>
              <a:rPr lang="en-GB" sz="1600" dirty="0" smtClean="0">
                <a:solidFill>
                  <a:srgbClr val="3333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monitored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endParaRPr lang="en-NZ" sz="1600" dirty="0">
              <a:solidFill>
                <a:srgbClr val="333399"/>
              </a:solidFill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228600" algn="l"/>
              </a:tabLst>
            </a:pPr>
            <a:endParaRPr lang="en-GB" sz="1600" dirty="0" smtClean="0">
              <a:solidFill>
                <a:srgbClr val="333399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tabLst>
                <a:tab pos="228600" algn="l"/>
              </a:tabLst>
            </a:pPr>
            <a:r>
              <a:rPr lang="en-GB" sz="1600" dirty="0" smtClean="0">
                <a:solidFill>
                  <a:srgbClr val="3333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All </a:t>
            </a:r>
            <a:r>
              <a:rPr lang="en-GB" sz="1600" dirty="0">
                <a:solidFill>
                  <a:srgbClr val="3333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service users’ tobacco use is routinely assessed as part of their full mental health &amp; wellbeing </a:t>
            </a:r>
            <a:r>
              <a:rPr lang="en-GB" sz="1600" dirty="0" smtClean="0">
                <a:solidFill>
                  <a:srgbClr val="3333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assessment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endParaRPr lang="en-NZ" sz="1600" dirty="0">
              <a:solidFill>
                <a:srgbClr val="333399"/>
              </a:solidFill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228600" algn="l"/>
              </a:tabLst>
            </a:pPr>
            <a:endParaRPr lang="en-GB" sz="1600" dirty="0" smtClean="0">
              <a:solidFill>
                <a:srgbClr val="333399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tabLst>
                <a:tab pos="228600" algn="l"/>
              </a:tabLst>
            </a:pPr>
            <a:r>
              <a:rPr lang="en-GB" sz="1600" dirty="0" smtClean="0">
                <a:solidFill>
                  <a:srgbClr val="3333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All </a:t>
            </a:r>
            <a:r>
              <a:rPr lang="en-GB" sz="1600" dirty="0">
                <a:solidFill>
                  <a:srgbClr val="3333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service users are provided a shared smokefree support </a:t>
            </a:r>
            <a:r>
              <a:rPr lang="en-GB" sz="1600" i="1" dirty="0">
                <a:solidFill>
                  <a:srgbClr val="3333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plan</a:t>
            </a:r>
            <a:r>
              <a:rPr lang="en-GB" sz="1600" i="1" dirty="0">
                <a:solidFill>
                  <a:srgbClr val="333399"/>
                </a:solidFill>
                <a:ea typeface="Times New Roman" panose="02020603050405020304" pitchFamily="18" charset="0"/>
              </a:rPr>
              <a:t>*defined as documented smokefree intervention that demonstrates how the staff member has supported the service user to manage nicotine withdrawal in smokefree settings and/or long term support to become smokefree &amp; communicated this plan to the service user’s support network and stop smoking service provider in the case of a stop smoking </a:t>
            </a:r>
            <a:r>
              <a:rPr lang="en-GB" sz="1600" i="1" dirty="0" smtClean="0">
                <a:solidFill>
                  <a:srgbClr val="333399"/>
                </a:solidFill>
                <a:ea typeface="Times New Roman" panose="02020603050405020304" pitchFamily="18" charset="0"/>
              </a:rPr>
              <a:t>attempt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endParaRPr lang="en-NZ" sz="1600" i="1" dirty="0">
              <a:solidFill>
                <a:srgbClr val="333399"/>
              </a:solidFill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228600" algn="l"/>
              </a:tabLst>
            </a:pPr>
            <a:endParaRPr lang="en-GB" sz="1600" dirty="0" smtClean="0">
              <a:solidFill>
                <a:srgbClr val="333399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tabLst>
                <a:tab pos="228600" algn="l"/>
              </a:tabLst>
            </a:pPr>
            <a:r>
              <a:rPr lang="en-GB" sz="1600" dirty="0" smtClean="0">
                <a:solidFill>
                  <a:srgbClr val="3333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All </a:t>
            </a:r>
            <a:r>
              <a:rPr lang="en-GB" sz="1600" dirty="0">
                <a:solidFill>
                  <a:srgbClr val="3333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staff </a:t>
            </a:r>
            <a:r>
              <a:rPr lang="en-GB" sz="1600" dirty="0" smtClean="0">
                <a:solidFill>
                  <a:srgbClr val="3333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will </a:t>
            </a:r>
            <a:r>
              <a:rPr lang="en-GB" sz="1600" dirty="0">
                <a:solidFill>
                  <a:srgbClr val="3333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role-model smokefree behaviour at all times &amp; the organisation will have a range of measures in place to support </a:t>
            </a:r>
            <a:r>
              <a:rPr lang="en-GB" sz="1600" dirty="0" smtClean="0">
                <a:solidFill>
                  <a:srgbClr val="3333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compliance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endParaRPr lang="en-NZ" sz="1600" dirty="0">
              <a:solidFill>
                <a:srgbClr val="333399"/>
              </a:solidFill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228600" algn="l"/>
              </a:tabLst>
            </a:pPr>
            <a:endParaRPr lang="en-GB" sz="1600" dirty="0" smtClean="0">
              <a:solidFill>
                <a:srgbClr val="333399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tabLst>
                <a:tab pos="228600" algn="l"/>
              </a:tabLst>
            </a:pPr>
            <a:r>
              <a:rPr lang="en-GB" sz="1600" dirty="0" smtClean="0">
                <a:solidFill>
                  <a:srgbClr val="3333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All </a:t>
            </a:r>
            <a:r>
              <a:rPr lang="en-GB" sz="1600" dirty="0">
                <a:solidFill>
                  <a:srgbClr val="3333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services </a:t>
            </a:r>
            <a:r>
              <a:rPr lang="en-GB" sz="1600" dirty="0" smtClean="0">
                <a:solidFill>
                  <a:srgbClr val="3333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will </a:t>
            </a:r>
            <a:r>
              <a:rPr lang="en-GB" sz="1600" dirty="0">
                <a:solidFill>
                  <a:srgbClr val="3333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demonstrate how they support their staff to become smokefree</a:t>
            </a:r>
            <a:endParaRPr lang="en-NZ" sz="1600" dirty="0">
              <a:solidFill>
                <a:srgbClr val="333399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5261" y="1459177"/>
            <a:ext cx="1215024" cy="338554"/>
          </a:xfrm>
          <a:prstGeom prst="rect">
            <a:avLst/>
          </a:prstGeom>
          <a:solidFill>
            <a:srgbClr val="B3D9FF"/>
          </a:solidFill>
        </p:spPr>
        <p:txBody>
          <a:bodyPr wrap="square" rtlCol="0">
            <a:spAutoFit/>
          </a:bodyPr>
          <a:lstStyle/>
          <a:p>
            <a:r>
              <a:rPr lang="en-NZ" sz="1600" dirty="0" smtClean="0">
                <a:solidFill>
                  <a:schemeClr val="bg1"/>
                </a:solidFill>
              </a:rPr>
              <a:t>Principle 1</a:t>
            </a:r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25261" y="2285178"/>
            <a:ext cx="1215024" cy="338554"/>
          </a:xfrm>
          <a:prstGeom prst="rect">
            <a:avLst/>
          </a:prstGeom>
          <a:solidFill>
            <a:srgbClr val="B3D9FF"/>
          </a:solidFill>
        </p:spPr>
        <p:txBody>
          <a:bodyPr wrap="square" rtlCol="0">
            <a:spAutoFit/>
          </a:bodyPr>
          <a:lstStyle/>
          <a:p>
            <a:r>
              <a:rPr lang="en-NZ" sz="1600" dirty="0" smtClean="0">
                <a:solidFill>
                  <a:schemeClr val="bg1"/>
                </a:solidFill>
              </a:rPr>
              <a:t>Principle 2</a:t>
            </a:r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80300" y="3111179"/>
            <a:ext cx="1215024" cy="338554"/>
          </a:xfrm>
          <a:prstGeom prst="rect">
            <a:avLst/>
          </a:prstGeom>
          <a:solidFill>
            <a:srgbClr val="B3D9FF"/>
          </a:solidFill>
        </p:spPr>
        <p:txBody>
          <a:bodyPr wrap="square" rtlCol="0">
            <a:spAutoFit/>
          </a:bodyPr>
          <a:lstStyle/>
          <a:p>
            <a:r>
              <a:rPr lang="en-NZ" sz="1600" dirty="0" smtClean="0">
                <a:solidFill>
                  <a:schemeClr val="bg1"/>
                </a:solidFill>
              </a:rPr>
              <a:t>Principle 3</a:t>
            </a:r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80300" y="4106457"/>
            <a:ext cx="1215024" cy="338554"/>
          </a:xfrm>
          <a:prstGeom prst="rect">
            <a:avLst/>
          </a:prstGeom>
          <a:solidFill>
            <a:srgbClr val="B3D9FF"/>
          </a:solidFill>
        </p:spPr>
        <p:txBody>
          <a:bodyPr wrap="square" rtlCol="0">
            <a:spAutoFit/>
          </a:bodyPr>
          <a:lstStyle/>
          <a:p>
            <a:r>
              <a:rPr lang="en-NZ" sz="1600" dirty="0" smtClean="0">
                <a:solidFill>
                  <a:schemeClr val="bg1"/>
                </a:solidFill>
              </a:rPr>
              <a:t>Principle 4</a:t>
            </a:r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0300" y="5395707"/>
            <a:ext cx="1215024" cy="338554"/>
          </a:xfrm>
          <a:prstGeom prst="rect">
            <a:avLst/>
          </a:prstGeom>
          <a:solidFill>
            <a:srgbClr val="B3D9FF"/>
          </a:solidFill>
        </p:spPr>
        <p:txBody>
          <a:bodyPr wrap="square" rtlCol="0">
            <a:spAutoFit/>
          </a:bodyPr>
          <a:lstStyle/>
          <a:p>
            <a:r>
              <a:rPr lang="en-NZ" sz="1600" dirty="0" smtClean="0">
                <a:solidFill>
                  <a:schemeClr val="bg1"/>
                </a:solidFill>
              </a:rPr>
              <a:t>Principle 5</a:t>
            </a:r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92733" y="6239715"/>
            <a:ext cx="1215024" cy="338554"/>
          </a:xfrm>
          <a:prstGeom prst="rect">
            <a:avLst/>
          </a:prstGeom>
          <a:solidFill>
            <a:srgbClr val="B3D9FF"/>
          </a:solidFill>
        </p:spPr>
        <p:txBody>
          <a:bodyPr wrap="square" rtlCol="0">
            <a:spAutoFit/>
          </a:bodyPr>
          <a:lstStyle/>
          <a:p>
            <a:r>
              <a:rPr lang="en-NZ" sz="1600" dirty="0" smtClean="0">
                <a:solidFill>
                  <a:schemeClr val="bg1"/>
                </a:solidFill>
              </a:rPr>
              <a:t>Principle 6</a:t>
            </a:r>
            <a:endParaRPr lang="en-N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1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1666"/>
          </a:xfrm>
          <a:solidFill>
            <a:srgbClr val="FF99CC"/>
          </a:solidFill>
        </p:spPr>
        <p:txBody>
          <a:bodyPr/>
          <a:lstStyle/>
          <a:p>
            <a:r>
              <a:rPr lang="en-NZ" sz="4000" dirty="0" smtClean="0">
                <a:solidFill>
                  <a:schemeClr val="bg1"/>
                </a:solidFill>
              </a:rPr>
              <a:t>Step 2. Demonstrate visible smokefree leadership</a:t>
            </a:r>
            <a:endParaRPr lang="en-NZ" sz="40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5677" y="938014"/>
            <a:ext cx="5545734" cy="515006"/>
          </a:xfrm>
          <a:prstGeom prst="roundRect">
            <a:avLst/>
          </a:prstGeom>
          <a:solidFill>
            <a:srgbClr val="FFC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 smtClean="0"/>
              <a:t>The role of DHB MH&amp;AS Management</a:t>
            </a:r>
            <a:endParaRPr lang="en-NZ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06888" y="1536194"/>
            <a:ext cx="5564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>
                <a:solidFill>
                  <a:srgbClr val="333399"/>
                </a:solidFill>
              </a:rPr>
              <a:t>Work with planning &amp; funding to incorporate this smokefree culture change approach within annual plans</a:t>
            </a:r>
            <a:endParaRPr lang="en-NZ" sz="1400" dirty="0">
              <a:solidFill>
                <a:srgbClr val="3333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888" y="2126552"/>
            <a:ext cx="5564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>
                <a:solidFill>
                  <a:srgbClr val="333399"/>
                </a:solidFill>
              </a:rPr>
              <a:t>Consult with consumer leadership roles &amp; peer support roles to inform strategic MH&amp;AS planning</a:t>
            </a:r>
            <a:endParaRPr lang="en-NZ" sz="1400" dirty="0">
              <a:solidFill>
                <a:srgbClr val="3333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6887" y="2800084"/>
            <a:ext cx="55645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>
                <a:solidFill>
                  <a:srgbClr val="333399"/>
                </a:solidFill>
              </a:rPr>
              <a:t>Invite all DHB &amp; NGO MH&amp;AS providers to form a Working Group; to coordinate the delivery of smokefree support to all service users – you could develop a TOR</a:t>
            </a:r>
            <a:endParaRPr lang="en-NZ" sz="1400" dirty="0">
              <a:solidFill>
                <a:srgbClr val="3333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887" y="3689060"/>
            <a:ext cx="5564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>
                <a:solidFill>
                  <a:srgbClr val="333399"/>
                </a:solidFill>
              </a:rPr>
              <a:t>Support &amp; motivate each service to adopt &amp; embed the 6 Smokefree principles &amp; Guidelines into best practice</a:t>
            </a:r>
            <a:endParaRPr lang="en-NZ" sz="1400" dirty="0">
              <a:solidFill>
                <a:srgbClr val="3333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887" y="4362592"/>
            <a:ext cx="5564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>
                <a:solidFill>
                  <a:srgbClr val="333399"/>
                </a:solidFill>
              </a:rPr>
              <a:t>Support &amp; motivate each service to complete the Smokefree Best Practice checklist to identify &amp; address service gaps</a:t>
            </a:r>
            <a:endParaRPr lang="en-NZ" sz="1400" dirty="0">
              <a:solidFill>
                <a:srgbClr val="3333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5677" y="5036124"/>
            <a:ext cx="55457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>
                <a:solidFill>
                  <a:srgbClr val="333399"/>
                </a:solidFill>
              </a:rPr>
              <a:t>Mandate all DHB staff to complete Smokefree Training tailored for the MH&amp;AS workforce including management; all Team Leaders should complete it first</a:t>
            </a:r>
            <a:endParaRPr lang="en-NZ" sz="1400" dirty="0">
              <a:solidFill>
                <a:srgbClr val="3333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5678" y="5925100"/>
            <a:ext cx="5545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>
                <a:solidFill>
                  <a:srgbClr val="333399"/>
                </a:solidFill>
              </a:rPr>
              <a:t>Set an expectation (within smokefree policy) that all NGOs contracted to the DHB do the same &amp; offer access to the training</a:t>
            </a:r>
            <a:endParaRPr lang="en-NZ" sz="1400" dirty="0">
              <a:solidFill>
                <a:srgbClr val="3333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34598" y="1504381"/>
            <a:ext cx="4812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>
                <a:solidFill>
                  <a:srgbClr val="333399"/>
                </a:solidFill>
              </a:rPr>
              <a:t>Complete the Smokefree Best Practice Checklist</a:t>
            </a:r>
            <a:endParaRPr lang="en-NZ" sz="1400" dirty="0">
              <a:solidFill>
                <a:srgbClr val="3333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4598" y="1949022"/>
            <a:ext cx="5545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>
                <a:solidFill>
                  <a:srgbClr val="333399"/>
                </a:solidFill>
              </a:rPr>
              <a:t>Address gaps in service – put systems in place to support this (see checklist)</a:t>
            </a:r>
            <a:endParaRPr lang="en-NZ" sz="1400" dirty="0">
              <a:solidFill>
                <a:srgbClr val="33339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34598" y="2549085"/>
            <a:ext cx="5010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>
                <a:solidFill>
                  <a:srgbClr val="333399"/>
                </a:solidFill>
              </a:rPr>
              <a:t>Enlist a smokefree representative for your service</a:t>
            </a:r>
            <a:endParaRPr lang="en-NZ" sz="1400" dirty="0">
              <a:solidFill>
                <a:srgbClr val="33339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34598" y="2956843"/>
            <a:ext cx="4812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>
                <a:solidFill>
                  <a:srgbClr val="333399"/>
                </a:solidFill>
              </a:rPr>
              <a:t>Attend the Working Group or delegate a representative</a:t>
            </a:r>
            <a:endParaRPr lang="en-NZ" sz="1400" dirty="0">
              <a:solidFill>
                <a:srgbClr val="3333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34599" y="3392748"/>
            <a:ext cx="5804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>
                <a:solidFill>
                  <a:srgbClr val="333399"/>
                </a:solidFill>
              </a:rPr>
              <a:t>Adopt the 6 Smokefree Best Practice Principles into everyday practice</a:t>
            </a:r>
            <a:endParaRPr lang="en-NZ" sz="1400" dirty="0">
              <a:solidFill>
                <a:srgbClr val="333399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42349" y="3901538"/>
            <a:ext cx="5849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>
                <a:solidFill>
                  <a:srgbClr val="002060"/>
                </a:solidFill>
              </a:rPr>
              <a:t>Complete Smokefree Training tailored for the MH&amp;AS workforce first</a:t>
            </a:r>
            <a:endParaRPr lang="en-NZ" sz="14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34598" y="4282050"/>
            <a:ext cx="5591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>
                <a:solidFill>
                  <a:srgbClr val="333399"/>
                </a:solidFill>
              </a:rPr>
              <a:t>Support &amp; motivate your staff to complete the training including regular refresher training; monitor staff compliance &amp; attendance</a:t>
            </a:r>
            <a:endParaRPr lang="en-NZ" sz="1400" dirty="0">
              <a:solidFill>
                <a:srgbClr val="333399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4598" y="4862235"/>
            <a:ext cx="570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>
                <a:solidFill>
                  <a:srgbClr val="333399"/>
                </a:solidFill>
              </a:rPr>
              <a:t>Document SFMC interventions within referral/clinical pathways &amp; create monitoring systems</a:t>
            </a:r>
            <a:endParaRPr lang="en-NZ" sz="1400" dirty="0">
              <a:solidFill>
                <a:srgbClr val="33339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34598" y="5415555"/>
            <a:ext cx="5591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>
                <a:solidFill>
                  <a:srgbClr val="333399"/>
                </a:solidFill>
              </a:rPr>
              <a:t>Hold training sessions to support your staff to use the SFMC interventions in everyday practice</a:t>
            </a:r>
            <a:endParaRPr lang="en-NZ" sz="1400" dirty="0">
              <a:solidFill>
                <a:srgbClr val="333399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45036" y="6186710"/>
            <a:ext cx="4999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>
                <a:solidFill>
                  <a:srgbClr val="333399"/>
                </a:solidFill>
              </a:rPr>
              <a:t>Have regular SFMCs with staff who are not smokefree</a:t>
            </a:r>
            <a:endParaRPr lang="en-NZ" sz="1400" dirty="0">
              <a:solidFill>
                <a:srgbClr val="333399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334598" y="930701"/>
            <a:ext cx="5545734" cy="515006"/>
          </a:xfrm>
          <a:prstGeom prst="roundRect">
            <a:avLst/>
          </a:prstGeom>
          <a:solidFill>
            <a:srgbClr val="FFC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 smtClean="0"/>
              <a:t>The role of Team Leaders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84599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3808</Words>
  <Application>Microsoft Office PowerPoint</Application>
  <PresentationFormat>Widescreen</PresentationFormat>
  <Paragraphs>350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Calibri</vt:lpstr>
      <vt:lpstr>Calibri Light</vt:lpstr>
      <vt:lpstr>Georgia</vt:lpstr>
      <vt:lpstr>Gotham-Light</vt:lpstr>
      <vt:lpstr>Gotham-Medium</vt:lpstr>
      <vt:lpstr>Times New Roman</vt:lpstr>
      <vt:lpstr>Wingdings</vt:lpstr>
      <vt:lpstr>Office Theme</vt:lpstr>
      <vt:lpstr>Default Design</vt:lpstr>
      <vt:lpstr>1_Default Design</vt:lpstr>
      <vt:lpstr>2_Default Design</vt:lpstr>
      <vt:lpstr>3_Default Design</vt:lpstr>
      <vt:lpstr>4_Default Design</vt:lpstr>
      <vt:lpstr>Smokefree Mental Health Project</vt:lpstr>
      <vt:lpstr>PowerPoint Presentation</vt:lpstr>
      <vt:lpstr>What we knew…</vt:lpstr>
      <vt:lpstr>Stakeholder Engagement</vt:lpstr>
      <vt:lpstr>Current challenges: perceptions &amp; practices</vt:lpstr>
      <vt:lpstr>Acknowledging smokefree progress</vt:lpstr>
      <vt:lpstr>Smokefree culture change approach</vt:lpstr>
      <vt:lpstr>Step 1. Endorse Smokefree Best Practice Principles</vt:lpstr>
      <vt:lpstr>Step 2. Demonstrate visible smokefree leadership</vt:lpstr>
      <vt:lpstr>PowerPoint Presentation</vt:lpstr>
      <vt:lpstr>Step 3. Design &amp; implement Smokefree systems &amp; processes: Smokefree Best Practice Checklist for MH&amp;AS managers</vt:lpstr>
      <vt:lpstr>Step 4. Tailored Smokefree education delivered to all staff</vt:lpstr>
      <vt:lpstr>Step 5. How to have Smokefree Motivational Conversations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 &amp; Contact Details</vt:lpstr>
    </vt:vector>
  </TitlesOfParts>
  <Company>Hawkes Bay DHB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Williams</dc:creator>
  <cp:lastModifiedBy>Kim Williams</cp:lastModifiedBy>
  <cp:revision>110</cp:revision>
  <cp:lastPrinted>2015-06-01T22:41:56Z</cp:lastPrinted>
  <dcterms:created xsi:type="dcterms:W3CDTF">2015-06-01T22:36:15Z</dcterms:created>
  <dcterms:modified xsi:type="dcterms:W3CDTF">2015-06-04T22:18:56Z</dcterms:modified>
</cp:coreProperties>
</file>